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sldIdLst>
    <p:sldId id="257" r:id="rId3"/>
    <p:sldId id="270" r:id="rId4"/>
    <p:sldId id="269"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136768862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57621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986" y="323684"/>
            <a:ext cx="7614541" cy="959253"/>
          </a:xfrm>
        </p:spPr>
        <p:txBody>
          <a:bodyPr lIns="0" tIns="0" rIns="0" bIns="0" anchor="t" anchorCtr="0">
            <a:normAutofit/>
          </a:bodyPr>
          <a:lstStyle>
            <a:lvl1pPr>
              <a:lnSpc>
                <a:spcPct val="90000"/>
              </a:lnSpc>
              <a:defRPr sz="2900"/>
            </a:lvl1pPr>
          </a:lstStyle>
          <a:p>
            <a:r>
              <a:rPr lang="en-GB" dirty="0"/>
              <a:t>CLICK TO EDIT MASTER TITLE STYLE</a:t>
            </a:r>
            <a:br>
              <a:rPr lang="en-GB" dirty="0"/>
            </a:br>
            <a:endParaRPr lang="en-US" dirty="0"/>
          </a:p>
        </p:txBody>
      </p:sp>
    </p:spTree>
    <p:extLst>
      <p:ext uri="{BB962C8B-B14F-4D97-AF65-F5344CB8AC3E}">
        <p14:creationId xmlns:p14="http://schemas.microsoft.com/office/powerpoint/2010/main" val="307340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52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5093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1987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1876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66636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0912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45011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5357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150171669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18346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85581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356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8188" y="372533"/>
            <a:ext cx="7387626" cy="1092200"/>
          </a:xfrm>
          <a:prstGeom prst="rect">
            <a:avLst/>
          </a:prstGeom>
        </p:spPr>
        <p:txBody>
          <a:bodyPr lIns="0" tIns="0" rIns="0" bIns="0" anchor="b" anchorCtr="0"/>
          <a:lstStyle>
            <a:lvl1pPr>
              <a:lnSpc>
                <a:spcPct val="70000"/>
              </a:lnSpc>
              <a:defRPr sz="3200" b="1" i="0" spc="-100">
                <a:solidFill>
                  <a:srgbClr val="303C42"/>
                </a:solidFill>
                <a:latin typeface="Century Gothic"/>
                <a:cs typeface="Century Gothic"/>
              </a:defRPr>
            </a:lvl1pPr>
          </a:lstStyle>
          <a:p>
            <a:r>
              <a:rPr lang="en-US" dirty="0" smtClean="0"/>
              <a:t>SLIDE TITLE HERE</a:t>
            </a:r>
            <a:endParaRPr lang="en-US" dirty="0"/>
          </a:p>
        </p:txBody>
      </p:sp>
      <p:sp>
        <p:nvSpPr>
          <p:cNvPr id="3" name="Content Placeholder 2"/>
          <p:cNvSpPr>
            <a:spLocks noGrp="1"/>
          </p:cNvSpPr>
          <p:nvPr>
            <p:ph idx="1" hasCustomPrompt="1"/>
          </p:nvPr>
        </p:nvSpPr>
        <p:spPr>
          <a:xfrm>
            <a:off x="878188" y="2319867"/>
            <a:ext cx="7387626" cy="3649133"/>
          </a:xfrm>
        </p:spPr>
        <p:txBody>
          <a:bodyPr/>
          <a:lstStyle>
            <a:lvl2pPr>
              <a:defRPr/>
            </a:lvl2pPr>
            <a:lvl3pPr>
              <a:defRPr baseline="0"/>
            </a:lvl3pPr>
          </a:lstStyle>
          <a:p>
            <a:r>
              <a:rPr lang="en-US" dirty="0" smtClean="0"/>
              <a:t>This text is placeholder copy only. It is purely used in this template for positional reasons only and will need to be replaced with the real content. </a:t>
            </a:r>
          </a:p>
          <a:p>
            <a:pPr lvl="1"/>
            <a:r>
              <a:rPr lang="en-US" dirty="0" smtClean="0"/>
              <a:t>With the agreeable incommode departure it an. By ignorant at on wondered relation. Enough at tastes really so cousin am of. Extensive therefore supported by extremity of contented. Is pursuit compact demesne invited be moreover the placeholder.</a:t>
            </a:r>
          </a:p>
          <a:p>
            <a:pPr lvl="2"/>
            <a:r>
              <a:rPr lang="en-US" dirty="0" smtClean="0"/>
              <a:t>With the agreeable incommode departure it an. By ignorant at on wondered relation. Enough at tastes really so cousin am of. Extensive therefore supported by extremity of contented. Is pursuit compact demesne invited be moreover the placeholder.</a:t>
            </a:r>
          </a:p>
        </p:txBody>
      </p:sp>
      <p:sp>
        <p:nvSpPr>
          <p:cNvPr id="6" name="Slide Number Placeholder 5"/>
          <p:cNvSpPr>
            <a:spLocks noGrp="1"/>
          </p:cNvSpPr>
          <p:nvPr>
            <p:ph type="sldNum" sz="quarter" idx="12"/>
          </p:nvPr>
        </p:nvSpPr>
        <p:spPr/>
        <p:txBody>
          <a:bodyPr/>
          <a:lstStyle/>
          <a:p>
            <a:fld id="{61EE5B8E-8DEE-44DE-9DE1-8F4087359FB0}" type="slidenum">
              <a:rPr lang="en-GB" smtClean="0">
                <a:solidFill>
                  <a:prstClr val="black">
                    <a:tint val="75000"/>
                  </a:prstClr>
                </a:solidFill>
              </a:rPr>
              <a:pPr/>
              <a:t>‹#›</a:t>
            </a:fld>
            <a:endParaRPr lang="en-GB" dirty="0">
              <a:solidFill>
                <a:prstClr val="black">
                  <a:tint val="75000"/>
                </a:prstClr>
              </a:solidFill>
            </a:endParaRPr>
          </a:p>
        </p:txBody>
      </p:sp>
      <p:sp>
        <p:nvSpPr>
          <p:cNvPr id="9" name="Text Placeholder 8"/>
          <p:cNvSpPr>
            <a:spLocks noGrp="1"/>
          </p:cNvSpPr>
          <p:nvPr>
            <p:ph type="body" sz="quarter" idx="13" hasCustomPrompt="1"/>
          </p:nvPr>
        </p:nvSpPr>
        <p:spPr>
          <a:xfrm>
            <a:off x="878188" y="1436753"/>
            <a:ext cx="7387626" cy="516467"/>
          </a:xfrm>
        </p:spPr>
        <p:txBody>
          <a:bodyPr>
            <a:noAutofit/>
          </a:bodyPr>
          <a:lstStyle>
            <a:lvl1pPr marL="0" indent="0">
              <a:lnSpc>
                <a:spcPct val="80000"/>
              </a:lnSpc>
              <a:buNone/>
              <a:defRPr sz="1800" b="1" spc="-60">
                <a:solidFill>
                  <a:srgbClr val="7C8180"/>
                </a:solidFill>
              </a:defRPr>
            </a:lvl1pPr>
          </a:lstStyle>
          <a:p>
            <a:pPr lvl="0"/>
            <a:r>
              <a:rPr lang="en-GB" dirty="0" smtClean="0"/>
              <a:t>SUBTITLE HERE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4039" y="332249"/>
            <a:ext cx="863999" cy="262656"/>
          </a:xfrm>
          <a:prstGeom prst="rect">
            <a:avLst/>
          </a:prstGeom>
        </p:spPr>
      </p:pic>
      <p:cxnSp>
        <p:nvCxnSpPr>
          <p:cNvPr id="8" name="Straight Connector 7"/>
          <p:cNvCxnSpPr/>
          <p:nvPr userDrawn="1"/>
        </p:nvCxnSpPr>
        <p:spPr bwMode="auto">
          <a:xfrm>
            <a:off x="878188" y="1830591"/>
            <a:ext cx="8005463" cy="0"/>
          </a:xfrm>
          <a:prstGeom prst="line">
            <a:avLst/>
          </a:prstGeom>
          <a:solidFill>
            <a:schemeClr val="accent1"/>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50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 Title 1 line">
    <p:spTree>
      <p:nvGrpSpPr>
        <p:cNvPr id="1" name=""/>
        <p:cNvGrpSpPr/>
        <p:nvPr/>
      </p:nvGrpSpPr>
      <p:grpSpPr>
        <a:xfrm>
          <a:off x="0" y="0"/>
          <a:ext cx="0" cy="0"/>
          <a:chOff x="0" y="0"/>
          <a:chExt cx="0" cy="0"/>
        </a:xfrm>
      </p:grpSpPr>
      <p:sp>
        <p:nvSpPr>
          <p:cNvPr id="11" name="Title 1"/>
          <p:cNvSpPr>
            <a:spLocks noGrp="1"/>
          </p:cNvSpPr>
          <p:nvPr>
            <p:ph type="title"/>
          </p:nvPr>
        </p:nvSpPr>
        <p:spPr>
          <a:xfrm>
            <a:off x="348502" y="501745"/>
            <a:ext cx="7508943" cy="1170783"/>
          </a:xfrm>
        </p:spPr>
        <p:txBody>
          <a:bodyPr/>
          <a:lstStyle/>
          <a:p>
            <a:r>
              <a:rPr lang="en-US" dirty="0" smtClean="0"/>
              <a:t>Click to edit Master title</a:t>
            </a:r>
            <a:endParaRPr lang="en-GB" dirty="0"/>
          </a:p>
        </p:txBody>
      </p:sp>
      <p:sp>
        <p:nvSpPr>
          <p:cNvPr id="12" name="Content Placeholder 2"/>
          <p:cNvSpPr>
            <a:spLocks noGrp="1"/>
          </p:cNvSpPr>
          <p:nvPr>
            <p:ph idx="1"/>
          </p:nvPr>
        </p:nvSpPr>
        <p:spPr>
          <a:xfrm>
            <a:off x="348502" y="1869128"/>
            <a:ext cx="7508943" cy="41031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575725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b="21538"/>
          <a:stretch/>
        </p:blipFill>
        <p:spPr>
          <a:xfrm>
            <a:off x="0" y="1"/>
            <a:ext cx="9144000" cy="6858000"/>
          </a:xfrm>
          <a:prstGeom prst="rect">
            <a:avLst/>
          </a:prstGeom>
        </p:spPr>
      </p:pic>
      <p:sp>
        <p:nvSpPr>
          <p:cNvPr id="4" name="Rectangle 3"/>
          <p:cNvSpPr/>
          <p:nvPr userDrawn="1"/>
        </p:nvSpPr>
        <p:spPr>
          <a:xfrm>
            <a:off x="4851672" y="2350145"/>
            <a:ext cx="2397866" cy="95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C0504D"/>
                </a:solidFill>
                <a:latin typeface="Stencil" panose="040409050D0802020404" pitchFamily="82" charset="0"/>
              </a:rPr>
              <a:t>WEAKNESSES</a:t>
            </a:r>
          </a:p>
        </p:txBody>
      </p:sp>
      <p:sp>
        <p:nvSpPr>
          <p:cNvPr id="5" name="Rectangle 4"/>
          <p:cNvSpPr/>
          <p:nvPr userDrawn="1"/>
        </p:nvSpPr>
        <p:spPr>
          <a:xfrm>
            <a:off x="2116769" y="2350145"/>
            <a:ext cx="2191578" cy="95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4BACC6"/>
                </a:solidFill>
                <a:latin typeface="Stencil" panose="040409050D0802020404" pitchFamily="82" charset="0"/>
              </a:rPr>
              <a:t>STRENGTHS</a:t>
            </a:r>
          </a:p>
        </p:txBody>
      </p:sp>
      <p:pic>
        <p:nvPicPr>
          <p:cNvPr id="6" name="Picture 5"/>
          <p:cNvPicPr>
            <a:picLocks noChangeAspect="1"/>
          </p:cNvPicPr>
          <p:nvPr userDrawn="1"/>
        </p:nvPicPr>
        <p:blipFill rotWithShape="1">
          <a:blip r:embed="rId3"/>
          <a:srcRect l="87515" t="-1" r="2539" b="69284"/>
          <a:stretch/>
        </p:blipFill>
        <p:spPr>
          <a:xfrm>
            <a:off x="8002191" y="2"/>
            <a:ext cx="909638" cy="2106613"/>
          </a:xfrm>
          <a:prstGeom prst="rect">
            <a:avLst/>
          </a:prstGeom>
          <a:effectLst>
            <a:outerShdw blurRad="88900" algn="ctr" rotWithShape="0">
              <a:prstClr val="black">
                <a:alpha val="60000"/>
              </a:prstClr>
            </a:outerShdw>
          </a:effectLst>
        </p:spPr>
      </p:pic>
      <p:cxnSp>
        <p:nvCxnSpPr>
          <p:cNvPr id="7" name="Straight Connector 6"/>
          <p:cNvCxnSpPr/>
          <p:nvPr userDrawn="1"/>
        </p:nvCxnSpPr>
        <p:spPr bwMode="auto">
          <a:xfrm>
            <a:off x="4851673" y="4066161"/>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p:cNvCxnSpPr/>
          <p:nvPr userDrawn="1"/>
        </p:nvCxnSpPr>
        <p:spPr bwMode="auto">
          <a:xfrm>
            <a:off x="4851673" y="4899497"/>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userDrawn="1"/>
        </p:nvCxnSpPr>
        <p:spPr bwMode="auto">
          <a:xfrm>
            <a:off x="4851673" y="5778228"/>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userDrawn="1"/>
        </p:nvCxnSpPr>
        <p:spPr bwMode="auto">
          <a:xfrm>
            <a:off x="1203799" y="4066161"/>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userDrawn="1"/>
        </p:nvCxnSpPr>
        <p:spPr bwMode="auto">
          <a:xfrm>
            <a:off x="1240277" y="4899497"/>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userDrawn="1"/>
        </p:nvCxnSpPr>
        <p:spPr bwMode="auto">
          <a:xfrm>
            <a:off x="1240277" y="5778228"/>
            <a:ext cx="3000983" cy="0"/>
          </a:xfrm>
          <a:prstGeom prst="line">
            <a:avLst/>
          </a:prstGeom>
          <a:solidFill>
            <a:schemeClr val="bg2"/>
          </a:solidFill>
          <a:ln w="1270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180687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53923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3673124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47722" y="1870055"/>
            <a:ext cx="7509722" cy="4523249"/>
          </a:xfrm>
        </p:spPr>
        <p:txBody>
          <a:bodyPr/>
          <a:lstStyle>
            <a:lvl1pPr>
              <a:spcBef>
                <a:spcPts val="1000"/>
              </a:spcBef>
              <a:defRPr/>
            </a:lvl1pPr>
            <a:lvl2pPr marL="861631" indent="-321221">
              <a:spcBef>
                <a:spcPts val="0"/>
              </a:spcBef>
              <a:spcAft>
                <a:spcPts val="500"/>
              </a:spcAft>
              <a:buFont typeface="Toyota Text" pitchFamily="34" charset="0"/>
              <a:buChar char="—"/>
              <a:defRPr/>
            </a:lvl2pPr>
            <a:lvl3pPr marL="1184743" indent="-321221">
              <a:spcBef>
                <a:spcPts val="0"/>
              </a:spcBef>
              <a:spcAft>
                <a:spcPts val="500"/>
              </a:spcAft>
              <a:buFont typeface="Toyota Text" pitchFamily="34" charset="0"/>
              <a:buChar char="—"/>
              <a:defRPr/>
            </a:lvl3pPr>
            <a:lvl4pPr marL="1496516" indent="-309884">
              <a:spcBef>
                <a:spcPts val="0"/>
              </a:spcBef>
              <a:spcAft>
                <a:spcPts val="500"/>
              </a:spcAft>
              <a:buFont typeface="Toyota Text" pitchFamily="34" charset="0"/>
              <a:buChar char="—"/>
              <a:defRPr/>
            </a:lvl4pPr>
            <a:lvl5pPr marL="1819628" indent="-321221">
              <a:spcBef>
                <a:spcPts val="0"/>
              </a:spcBef>
              <a:spcAft>
                <a:spcPts val="500"/>
              </a:spcAft>
              <a:buFont typeface="Toyota Text"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943467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310721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147429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2646947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3511245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IN" dirty="0">
              <a:solidFill>
                <a:prstClr val="black">
                  <a:tint val="75000"/>
                </a:prstClr>
              </a:solidFill>
            </a:endParaRPr>
          </a:p>
        </p:txBody>
      </p:sp>
    </p:spTree>
    <p:extLst>
      <p:ext uri="{BB962C8B-B14F-4D97-AF65-F5344CB8AC3E}">
        <p14:creationId xmlns:p14="http://schemas.microsoft.com/office/powerpoint/2010/main" val="86343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328619239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resenta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80010153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resentation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388728403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resentation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34616" y="4729655"/>
            <a:ext cx="7755074" cy="1550277"/>
          </a:xfrm>
        </p:spPr>
        <p:txBody>
          <a:bodyPr/>
          <a:lstStyle>
            <a:lvl1pPr marL="0" indent="0">
              <a:spcBef>
                <a:spcPts val="0"/>
              </a:spcBef>
              <a:spcAft>
                <a:spcPts val="0"/>
              </a:spcAft>
              <a:buFont typeface="Toyota Display" charset="0"/>
              <a:buNone/>
              <a:defRPr sz="1900" b="0" i="0">
                <a:solidFill>
                  <a:srgbClr val="FFFFFF"/>
                </a:solidFill>
                <a:latin typeface="+mj-lt"/>
              </a:defRPr>
            </a:lvl1pPr>
          </a:lstStyle>
          <a:p>
            <a:pPr lvl="0"/>
            <a:r>
              <a:rPr lang="en-US" noProof="0" dirty="0" smtClean="0"/>
              <a:t>Click to edit Master subtitle style</a:t>
            </a:r>
          </a:p>
        </p:txBody>
      </p:sp>
      <p:sp>
        <p:nvSpPr>
          <p:cNvPr id="8" name="Rectangle 2"/>
          <p:cNvSpPr>
            <a:spLocks noGrp="1" noChangeArrowheads="1"/>
          </p:cNvSpPr>
          <p:nvPr>
            <p:ph type="title"/>
          </p:nvPr>
        </p:nvSpPr>
        <p:spPr bwMode="auto">
          <a:xfrm>
            <a:off x="334616" y="2351695"/>
            <a:ext cx="7755074" cy="186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4600">
                <a:solidFill>
                  <a:srgbClr val="FFFFFF"/>
                </a:solidFill>
              </a:defRPr>
            </a:lvl1p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375244635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Title 1 line">
    <p:spTree>
      <p:nvGrpSpPr>
        <p:cNvPr id="1" name=""/>
        <p:cNvGrpSpPr/>
        <p:nvPr/>
      </p:nvGrpSpPr>
      <p:grpSpPr>
        <a:xfrm>
          <a:off x="0" y="0"/>
          <a:ext cx="0" cy="0"/>
          <a:chOff x="0" y="0"/>
          <a:chExt cx="0" cy="0"/>
        </a:xfrm>
      </p:grpSpPr>
      <p:sp>
        <p:nvSpPr>
          <p:cNvPr id="11" name="Title 1"/>
          <p:cNvSpPr>
            <a:spLocks noGrp="1"/>
          </p:cNvSpPr>
          <p:nvPr>
            <p:ph type="title"/>
          </p:nvPr>
        </p:nvSpPr>
        <p:spPr>
          <a:xfrm>
            <a:off x="348502" y="501745"/>
            <a:ext cx="7508943" cy="1170783"/>
          </a:xfrm>
        </p:spPr>
        <p:txBody>
          <a:bodyPr/>
          <a:lstStyle/>
          <a:p>
            <a:r>
              <a:rPr lang="en-US" dirty="0" smtClean="0"/>
              <a:t>Click to edit Master title</a:t>
            </a:r>
            <a:endParaRPr lang="en-GB" dirty="0"/>
          </a:p>
        </p:txBody>
      </p:sp>
      <p:sp>
        <p:nvSpPr>
          <p:cNvPr id="12" name="Content Placeholder 2"/>
          <p:cNvSpPr>
            <a:spLocks noGrp="1"/>
          </p:cNvSpPr>
          <p:nvPr>
            <p:ph idx="1"/>
          </p:nvPr>
        </p:nvSpPr>
        <p:spPr>
          <a:xfrm>
            <a:off x="348502" y="1869128"/>
            <a:ext cx="7508943" cy="41031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66041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Title 1 line">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47720" y="499253"/>
            <a:ext cx="7509723" cy="116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Tree>
    <p:extLst>
      <p:ext uri="{BB962C8B-B14F-4D97-AF65-F5344CB8AC3E}">
        <p14:creationId xmlns:p14="http://schemas.microsoft.com/office/powerpoint/2010/main" val="19699862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348502" y="501745"/>
            <a:ext cx="7508943" cy="11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a:t>
            </a:r>
            <a:r>
              <a:rPr lang="en-US" dirty="0" smtClean="0"/>
              <a:t>Master title</a:t>
            </a:r>
            <a:endParaRPr lang="en-US" dirty="0"/>
          </a:p>
        </p:txBody>
      </p:sp>
      <p:sp>
        <p:nvSpPr>
          <p:cNvPr id="259075" name="Rectangle 3"/>
          <p:cNvSpPr>
            <a:spLocks noGrp="1" noChangeArrowheads="1"/>
          </p:cNvSpPr>
          <p:nvPr>
            <p:ph type="body" idx="1"/>
          </p:nvPr>
        </p:nvSpPr>
        <p:spPr bwMode="auto">
          <a:xfrm>
            <a:off x="348502" y="1869128"/>
            <a:ext cx="7508943" cy="410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p:nvSpPr>
        <p:spPr>
          <a:xfrm>
            <a:off x="9872193" y="1143007"/>
            <a:ext cx="184549" cy="308657"/>
          </a:xfrm>
          <a:prstGeom prst="rect">
            <a:avLst/>
          </a:prstGeom>
          <a:noFill/>
        </p:spPr>
        <p:txBody>
          <a:bodyPr wrap="none" lIns="91357" tIns="45678" rIns="91357" bIns="45678" rtlCol="0">
            <a:spAutoFit/>
          </a:bodyPr>
          <a:lstStyle/>
          <a:p>
            <a:pPr algn="ctr" defTabSz="767475" fontAlgn="base">
              <a:spcBef>
                <a:spcPct val="0"/>
              </a:spcBef>
              <a:spcAft>
                <a:spcPct val="0"/>
              </a:spcAft>
            </a:pPr>
            <a:endParaRPr lang="en-US" sz="1400" dirty="0">
              <a:solidFill>
                <a:srgbClr val="000000"/>
              </a:solidFill>
              <a:cs typeface="Arial" pitchFamily="34" charset="0"/>
            </a:endParaRPr>
          </a:p>
        </p:txBody>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l="87515" t="-1" r="2539" b="69284"/>
          <a:stretch/>
        </p:blipFill>
        <p:spPr>
          <a:xfrm>
            <a:off x="8002374" y="1"/>
            <a:ext cx="909454" cy="2106490"/>
          </a:xfrm>
          <a:prstGeom prst="rect">
            <a:avLst/>
          </a:prstGeom>
          <a:effectLst>
            <a:outerShdw blurRad="88900" algn="ctr" rotWithShape="0">
              <a:prstClr val="black">
                <a:alpha val="60000"/>
              </a:prstClr>
            </a:outerShdw>
          </a:effectLst>
        </p:spPr>
      </p:pic>
    </p:spTree>
    <p:extLst>
      <p:ext uri="{BB962C8B-B14F-4D97-AF65-F5344CB8AC3E}">
        <p14:creationId xmlns:p14="http://schemas.microsoft.com/office/powerpoint/2010/main" val="1405516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hf hdr="0" ftr="0"/>
  <p:txStyles>
    <p:titleStyle>
      <a:lvl1pPr algn="l" rtl="0" fontAlgn="base">
        <a:lnSpc>
          <a:spcPct val="90000"/>
        </a:lnSpc>
        <a:spcBef>
          <a:spcPct val="0"/>
        </a:spcBef>
        <a:spcAft>
          <a:spcPct val="0"/>
        </a:spcAft>
        <a:defRPr sz="3400" b="1">
          <a:solidFill>
            <a:schemeClr val="accent2"/>
          </a:solidFill>
          <a:latin typeface="+mj-lt"/>
          <a:ea typeface="+mj-ea"/>
          <a:cs typeface="+mj-cs"/>
        </a:defRPr>
      </a:lvl1pPr>
      <a:lvl2pPr algn="l" rtl="0" fontAlgn="base">
        <a:lnSpc>
          <a:spcPct val="99000"/>
        </a:lnSpc>
        <a:spcBef>
          <a:spcPct val="0"/>
        </a:spcBef>
        <a:spcAft>
          <a:spcPct val="0"/>
        </a:spcAft>
        <a:defRPr sz="3300" b="1">
          <a:solidFill>
            <a:srgbClr val="CF142B"/>
          </a:solidFill>
          <a:latin typeface="Toyota Display" charset="0"/>
          <a:ea typeface="ＭＳ Ｐゴシック" charset="0"/>
        </a:defRPr>
      </a:lvl2pPr>
      <a:lvl3pPr algn="l" rtl="0" fontAlgn="base">
        <a:lnSpc>
          <a:spcPct val="99000"/>
        </a:lnSpc>
        <a:spcBef>
          <a:spcPct val="0"/>
        </a:spcBef>
        <a:spcAft>
          <a:spcPct val="0"/>
        </a:spcAft>
        <a:defRPr sz="3300" b="1">
          <a:solidFill>
            <a:srgbClr val="CF142B"/>
          </a:solidFill>
          <a:latin typeface="Toyota Display" charset="0"/>
          <a:ea typeface="ＭＳ Ｐゴシック" charset="0"/>
        </a:defRPr>
      </a:lvl3pPr>
      <a:lvl4pPr algn="l" rtl="0" fontAlgn="base">
        <a:lnSpc>
          <a:spcPct val="99000"/>
        </a:lnSpc>
        <a:spcBef>
          <a:spcPct val="0"/>
        </a:spcBef>
        <a:spcAft>
          <a:spcPct val="0"/>
        </a:spcAft>
        <a:defRPr sz="3300" b="1">
          <a:solidFill>
            <a:srgbClr val="CF142B"/>
          </a:solidFill>
          <a:latin typeface="Toyota Display" charset="0"/>
          <a:ea typeface="ＭＳ Ｐゴシック" charset="0"/>
        </a:defRPr>
      </a:lvl4pPr>
      <a:lvl5pPr algn="l" rtl="0" fontAlgn="base">
        <a:lnSpc>
          <a:spcPct val="99000"/>
        </a:lnSpc>
        <a:spcBef>
          <a:spcPct val="0"/>
        </a:spcBef>
        <a:spcAft>
          <a:spcPct val="0"/>
        </a:spcAft>
        <a:defRPr sz="3300" b="1">
          <a:solidFill>
            <a:srgbClr val="CF142B"/>
          </a:solidFill>
          <a:latin typeface="Toyota Display" charset="0"/>
          <a:ea typeface="ＭＳ Ｐゴシック" charset="0"/>
        </a:defRPr>
      </a:lvl5pPr>
      <a:lvl6pPr marL="456747" algn="l" rtl="0" fontAlgn="base">
        <a:lnSpc>
          <a:spcPct val="99000"/>
        </a:lnSpc>
        <a:spcBef>
          <a:spcPct val="0"/>
        </a:spcBef>
        <a:spcAft>
          <a:spcPct val="0"/>
        </a:spcAft>
        <a:defRPr sz="3300" b="1">
          <a:solidFill>
            <a:srgbClr val="CF142B"/>
          </a:solidFill>
          <a:latin typeface="Toyota Display" charset="0"/>
          <a:ea typeface="ＭＳ Ｐゴシック" charset="0"/>
        </a:defRPr>
      </a:lvl6pPr>
      <a:lvl7pPr marL="913496" algn="l" rtl="0" fontAlgn="base">
        <a:lnSpc>
          <a:spcPct val="99000"/>
        </a:lnSpc>
        <a:spcBef>
          <a:spcPct val="0"/>
        </a:spcBef>
        <a:spcAft>
          <a:spcPct val="0"/>
        </a:spcAft>
        <a:defRPr sz="3300" b="1">
          <a:solidFill>
            <a:srgbClr val="CF142B"/>
          </a:solidFill>
          <a:latin typeface="Toyota Display" charset="0"/>
          <a:ea typeface="ＭＳ Ｐゴシック" charset="0"/>
        </a:defRPr>
      </a:lvl7pPr>
      <a:lvl8pPr marL="1370245" algn="l" rtl="0" fontAlgn="base">
        <a:lnSpc>
          <a:spcPct val="99000"/>
        </a:lnSpc>
        <a:spcBef>
          <a:spcPct val="0"/>
        </a:spcBef>
        <a:spcAft>
          <a:spcPct val="0"/>
        </a:spcAft>
        <a:defRPr sz="3300" b="1">
          <a:solidFill>
            <a:srgbClr val="CF142B"/>
          </a:solidFill>
          <a:latin typeface="Toyota Display" charset="0"/>
          <a:ea typeface="ＭＳ Ｐゴシック" charset="0"/>
        </a:defRPr>
      </a:lvl8pPr>
      <a:lvl9pPr marL="1826990" algn="l" rtl="0" fontAlgn="base">
        <a:lnSpc>
          <a:spcPct val="99000"/>
        </a:lnSpc>
        <a:spcBef>
          <a:spcPct val="0"/>
        </a:spcBef>
        <a:spcAft>
          <a:spcPct val="0"/>
        </a:spcAft>
        <a:defRPr sz="3300" b="1">
          <a:solidFill>
            <a:srgbClr val="CF142B"/>
          </a:solidFill>
          <a:latin typeface="Toyota Display" charset="0"/>
          <a:ea typeface="ＭＳ Ｐゴシック" charset="0"/>
        </a:defRPr>
      </a:lvl9pPr>
    </p:titleStyle>
    <p:bodyStyle>
      <a:lvl1pPr marL="451989" indent="-451989" algn="l" rtl="0" fontAlgn="base">
        <a:lnSpc>
          <a:spcPct val="100000"/>
        </a:lnSpc>
        <a:spcBef>
          <a:spcPts val="840"/>
        </a:spcBef>
        <a:spcAft>
          <a:spcPts val="420"/>
        </a:spcAft>
        <a:buFont typeface="Toyota Display" charset="0"/>
        <a:buChar char="—"/>
        <a:defRPr sz="1900" b="1">
          <a:solidFill>
            <a:schemeClr val="tx2"/>
          </a:solidFill>
          <a:latin typeface="+mn-lt"/>
          <a:ea typeface="+mn-ea"/>
          <a:cs typeface="+mn-cs"/>
        </a:defRPr>
      </a:lvl1pPr>
      <a:lvl2pPr marL="723184" indent="-269607" algn="l" rtl="0" fontAlgn="base">
        <a:lnSpc>
          <a:spcPct val="100000"/>
        </a:lnSpc>
        <a:spcBef>
          <a:spcPts val="0"/>
        </a:spcBef>
        <a:spcAft>
          <a:spcPts val="420"/>
        </a:spcAft>
        <a:buFont typeface="Toyota Text" charset="0"/>
        <a:buChar char="—"/>
        <a:defRPr sz="1400">
          <a:solidFill>
            <a:schemeClr val="tx2"/>
          </a:solidFill>
          <a:latin typeface="+mn-lt"/>
          <a:ea typeface="+mn-ea"/>
        </a:defRPr>
      </a:lvl2pPr>
      <a:lvl3pPr marL="994377" indent="-269607" algn="l" rtl="0" fontAlgn="base">
        <a:lnSpc>
          <a:spcPct val="100000"/>
        </a:lnSpc>
        <a:spcBef>
          <a:spcPts val="0"/>
        </a:spcBef>
        <a:spcAft>
          <a:spcPts val="420"/>
        </a:spcAft>
        <a:buFont typeface="Toyota Text" pitchFamily="34" charset="0"/>
        <a:buChar char="—"/>
        <a:defRPr sz="1400">
          <a:solidFill>
            <a:schemeClr val="tx2"/>
          </a:solidFill>
          <a:latin typeface="+mn-lt"/>
          <a:ea typeface="+mn-ea"/>
        </a:defRPr>
      </a:lvl3pPr>
      <a:lvl4pPr marL="1256054" indent="-260092" algn="l" rtl="0" fontAlgn="base">
        <a:lnSpc>
          <a:spcPct val="100000"/>
        </a:lnSpc>
        <a:spcBef>
          <a:spcPts val="0"/>
        </a:spcBef>
        <a:spcAft>
          <a:spcPts val="420"/>
        </a:spcAft>
        <a:buFont typeface="Toyota Text" pitchFamily="34" charset="0"/>
        <a:buChar char="—"/>
        <a:defRPr sz="1400">
          <a:solidFill>
            <a:schemeClr val="tx2"/>
          </a:solidFill>
          <a:latin typeface="+mn-lt"/>
          <a:ea typeface="+mn-ea"/>
        </a:defRPr>
      </a:lvl4pPr>
      <a:lvl5pPr marL="1527249" indent="-269607" algn="l" rtl="0" fontAlgn="base">
        <a:lnSpc>
          <a:spcPct val="100000"/>
        </a:lnSpc>
        <a:spcBef>
          <a:spcPts val="0"/>
        </a:spcBef>
        <a:spcAft>
          <a:spcPts val="420"/>
        </a:spcAft>
        <a:buFont typeface="Toyota Text" pitchFamily="34" charset="0"/>
        <a:buChar char="—"/>
        <a:defRPr sz="1400">
          <a:solidFill>
            <a:schemeClr val="tx2"/>
          </a:solidFill>
          <a:latin typeface="+mn-lt"/>
          <a:ea typeface="+mn-ea"/>
        </a:defRPr>
      </a:lvl5pPr>
      <a:lvl6pPr marL="1983998" indent="-269607" algn="l" rtl="0" fontAlgn="base">
        <a:lnSpc>
          <a:spcPct val="109000"/>
        </a:lnSpc>
        <a:spcBef>
          <a:spcPct val="0"/>
        </a:spcBef>
        <a:spcAft>
          <a:spcPct val="0"/>
        </a:spcAft>
        <a:buFont typeface="Toyota Display" charset="0"/>
        <a:buChar char="—"/>
        <a:defRPr>
          <a:solidFill>
            <a:srgbClr val="000000"/>
          </a:solidFill>
          <a:latin typeface="+mn-lt"/>
          <a:ea typeface="+mn-ea"/>
        </a:defRPr>
      </a:lvl6pPr>
      <a:lvl7pPr marL="2440746" indent="-269607" algn="l" rtl="0" fontAlgn="base">
        <a:lnSpc>
          <a:spcPct val="109000"/>
        </a:lnSpc>
        <a:spcBef>
          <a:spcPct val="0"/>
        </a:spcBef>
        <a:spcAft>
          <a:spcPct val="0"/>
        </a:spcAft>
        <a:buFont typeface="Toyota Display" charset="0"/>
        <a:buChar char="—"/>
        <a:defRPr>
          <a:solidFill>
            <a:srgbClr val="000000"/>
          </a:solidFill>
          <a:latin typeface="+mn-lt"/>
          <a:ea typeface="+mn-ea"/>
        </a:defRPr>
      </a:lvl7pPr>
      <a:lvl8pPr marL="2897493" indent="-269607" algn="l" rtl="0" fontAlgn="base">
        <a:lnSpc>
          <a:spcPct val="109000"/>
        </a:lnSpc>
        <a:spcBef>
          <a:spcPct val="0"/>
        </a:spcBef>
        <a:spcAft>
          <a:spcPct val="0"/>
        </a:spcAft>
        <a:buFont typeface="Toyota Display" charset="0"/>
        <a:buChar char="—"/>
        <a:defRPr>
          <a:solidFill>
            <a:srgbClr val="000000"/>
          </a:solidFill>
          <a:latin typeface="+mn-lt"/>
          <a:ea typeface="+mn-ea"/>
        </a:defRPr>
      </a:lvl8pPr>
      <a:lvl9pPr marL="3354240" indent="-269607" algn="l" rtl="0" fontAlgn="base">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456747" rtl="0" eaLnBrk="1" latinLnBrk="0" hangingPunct="1">
        <a:defRPr sz="1800" kern="1200">
          <a:solidFill>
            <a:schemeClr val="tx1"/>
          </a:solidFill>
          <a:latin typeface="+mn-lt"/>
          <a:ea typeface="+mn-ea"/>
          <a:cs typeface="+mn-cs"/>
        </a:defRPr>
      </a:lvl1pPr>
      <a:lvl2pPr marL="456747" algn="l" defTabSz="456747" rtl="0" eaLnBrk="1" latinLnBrk="0" hangingPunct="1">
        <a:defRPr sz="1800" kern="1200">
          <a:solidFill>
            <a:schemeClr val="tx1"/>
          </a:solidFill>
          <a:latin typeface="+mn-lt"/>
          <a:ea typeface="+mn-ea"/>
          <a:cs typeface="+mn-cs"/>
        </a:defRPr>
      </a:lvl2pPr>
      <a:lvl3pPr marL="913496" algn="l" defTabSz="456747" rtl="0" eaLnBrk="1" latinLnBrk="0" hangingPunct="1">
        <a:defRPr sz="1800" kern="1200">
          <a:solidFill>
            <a:schemeClr val="tx1"/>
          </a:solidFill>
          <a:latin typeface="+mn-lt"/>
          <a:ea typeface="+mn-ea"/>
          <a:cs typeface="+mn-cs"/>
        </a:defRPr>
      </a:lvl3pPr>
      <a:lvl4pPr marL="1370245" algn="l" defTabSz="456747" rtl="0" eaLnBrk="1" latinLnBrk="0" hangingPunct="1">
        <a:defRPr sz="1800" kern="1200">
          <a:solidFill>
            <a:schemeClr val="tx1"/>
          </a:solidFill>
          <a:latin typeface="+mn-lt"/>
          <a:ea typeface="+mn-ea"/>
          <a:cs typeface="+mn-cs"/>
        </a:defRPr>
      </a:lvl4pPr>
      <a:lvl5pPr marL="1826990" algn="l" defTabSz="456747" rtl="0" eaLnBrk="1" latinLnBrk="0" hangingPunct="1">
        <a:defRPr sz="1800" kern="1200">
          <a:solidFill>
            <a:schemeClr val="tx1"/>
          </a:solidFill>
          <a:latin typeface="+mn-lt"/>
          <a:ea typeface="+mn-ea"/>
          <a:cs typeface="+mn-cs"/>
        </a:defRPr>
      </a:lvl5pPr>
      <a:lvl6pPr marL="2283738" algn="l" defTabSz="456747" rtl="0" eaLnBrk="1" latinLnBrk="0" hangingPunct="1">
        <a:defRPr sz="1800" kern="1200">
          <a:solidFill>
            <a:schemeClr val="tx1"/>
          </a:solidFill>
          <a:latin typeface="+mn-lt"/>
          <a:ea typeface="+mn-ea"/>
          <a:cs typeface="+mn-cs"/>
        </a:defRPr>
      </a:lvl6pPr>
      <a:lvl7pPr marL="2740485" algn="l" defTabSz="456747" rtl="0" eaLnBrk="1" latinLnBrk="0" hangingPunct="1">
        <a:defRPr sz="1800" kern="1200">
          <a:solidFill>
            <a:schemeClr val="tx1"/>
          </a:solidFill>
          <a:latin typeface="+mn-lt"/>
          <a:ea typeface="+mn-ea"/>
          <a:cs typeface="+mn-cs"/>
        </a:defRPr>
      </a:lvl7pPr>
      <a:lvl8pPr marL="3197233" algn="l" defTabSz="456747" rtl="0" eaLnBrk="1" latinLnBrk="0" hangingPunct="1">
        <a:defRPr sz="1800" kern="1200">
          <a:solidFill>
            <a:schemeClr val="tx1"/>
          </a:solidFill>
          <a:latin typeface="+mn-lt"/>
          <a:ea typeface="+mn-ea"/>
          <a:cs typeface="+mn-cs"/>
        </a:defRPr>
      </a:lvl8pPr>
      <a:lvl9pPr marL="3653980" algn="l" defTabSz="4567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92EE0-49F1-4251-A993-95C559690EE2}" type="datetimeFigureOut">
              <a:rPr lang="el-GR" smtClean="0">
                <a:solidFill>
                  <a:prstClr val="black">
                    <a:tint val="75000"/>
                  </a:prstClr>
                </a:solidFill>
              </a:rPr>
              <a:pPr/>
              <a:t>9/6/2016</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EE291-D5B0-4087-9BCC-847C6D22DAE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901186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30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Νέες εκδόσεις</a:t>
            </a:r>
            <a:endParaRPr lang="en-GB" sz="2500" b="1" dirty="0">
              <a:solidFill>
                <a:srgbClr val="FFFFFF"/>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 y="918601"/>
            <a:ext cx="9141762" cy="5940471"/>
          </a:xfrm>
          <a:prstGeom prst="rect">
            <a:avLst/>
          </a:prstGeom>
        </p:spPr>
      </p:pic>
    </p:spTree>
    <p:extLst>
      <p:ext uri="{BB962C8B-B14F-4D97-AF65-F5344CB8AC3E}">
        <p14:creationId xmlns:p14="http://schemas.microsoft.com/office/powerpoint/2010/main" val="370841936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5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Double Cab </a:t>
            </a:r>
            <a:r>
              <a:rPr lang="el-GR" sz="2500" b="1" dirty="0">
                <a:solidFill>
                  <a:srgbClr val="FFFFFF"/>
                </a:solidFill>
              </a:rPr>
              <a:t>4</a:t>
            </a:r>
            <a:r>
              <a:rPr lang="en-US" sz="2500" b="1" dirty="0">
                <a:solidFill>
                  <a:srgbClr val="FFFFFF"/>
                </a:solidFill>
              </a:rPr>
              <a:t>x4  -  Advance TSS</a:t>
            </a:r>
            <a:endParaRPr lang="en-GB" sz="2500" b="1" dirty="0">
              <a:solidFill>
                <a:srgbClr val="FFFFFF"/>
              </a:solidFill>
            </a:endParaRPr>
          </a:p>
        </p:txBody>
      </p:sp>
      <p:sp>
        <p:nvSpPr>
          <p:cNvPr id="6" name="Content Placeholder 2"/>
          <p:cNvSpPr txBox="1">
            <a:spLocks/>
          </p:cNvSpPr>
          <p:nvPr/>
        </p:nvSpPr>
        <p:spPr>
          <a:xfrm>
            <a:off x="369659" y="5999409"/>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l-GR" sz="1100" i="1" dirty="0">
                <a:solidFill>
                  <a:srgbClr val="FFFFFF"/>
                </a:solidFill>
              </a:rPr>
              <a:t>Η νέα γενιά </a:t>
            </a:r>
            <a:r>
              <a:rPr lang="en-US" sz="1100" i="1" dirty="0">
                <a:solidFill>
                  <a:srgbClr val="FFFFFF"/>
                </a:solidFill>
              </a:rPr>
              <a:t>HILUX </a:t>
            </a:r>
            <a:r>
              <a:rPr lang="el-GR" sz="1100" i="1" dirty="0">
                <a:solidFill>
                  <a:srgbClr val="FFFFFF"/>
                </a:solidFill>
              </a:rPr>
              <a:t>φέρει μια  σημαντική σειρά  χαρακτηριστικών και στο βασικό εξοπλισμό των </a:t>
            </a:r>
            <a:r>
              <a:rPr lang="en-US" sz="1100" i="1" dirty="0">
                <a:solidFill>
                  <a:srgbClr val="FFFFFF"/>
                </a:solidFill>
              </a:rPr>
              <a:t>Double Cabs </a:t>
            </a:r>
            <a:r>
              <a:rPr lang="el-GR" sz="1100" i="1" dirty="0">
                <a:solidFill>
                  <a:srgbClr val="FFFFFF"/>
                </a:solidFill>
              </a:rPr>
              <a:t>από τη βασική κιόλας </a:t>
            </a:r>
            <a:r>
              <a:rPr lang="en-US" sz="1100" i="1" dirty="0">
                <a:solidFill>
                  <a:srgbClr val="FFFFFF"/>
                </a:solidFill>
              </a:rPr>
              <a:t>                     </a:t>
            </a:r>
            <a:r>
              <a:rPr lang="el-GR" sz="1100" i="1" dirty="0">
                <a:solidFill>
                  <a:srgbClr val="FFFFFF"/>
                </a:solidFill>
              </a:rPr>
              <a:t>έκδοση</a:t>
            </a:r>
            <a:r>
              <a:rPr lang="en-US" sz="1100" i="1" dirty="0">
                <a:solidFill>
                  <a:srgbClr val="FFFFFF"/>
                </a:solidFill>
              </a:rPr>
              <a:t> Advance TSS</a:t>
            </a:r>
            <a:endParaRPr lang="en-GB"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29382" y="614081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09570" y="1140022"/>
            <a:ext cx="1852060"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037690" y="1140022"/>
            <a:ext cx="2438122"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5983519" y="1140022"/>
            <a:ext cx="2338207"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9" name="Content Placeholder 2"/>
          <p:cNvSpPr txBox="1">
            <a:spLocks/>
          </p:cNvSpPr>
          <p:nvPr/>
        </p:nvSpPr>
        <p:spPr>
          <a:xfrm>
            <a:off x="1004448" y="1712492"/>
            <a:ext cx="2038486" cy="3475290"/>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Ζάντες </a:t>
            </a:r>
            <a:r>
              <a:rPr lang="en-GB" sz="1100" dirty="0">
                <a:solidFill>
                  <a:srgbClr val="000000"/>
                </a:solidFill>
              </a:rPr>
              <a:t>17”</a:t>
            </a:r>
            <a:r>
              <a:rPr lang="el-GR" sz="1100" dirty="0">
                <a:solidFill>
                  <a:srgbClr val="000000"/>
                </a:solidFill>
              </a:rPr>
              <a:t> ατσάλινες μαύρες</a:t>
            </a:r>
          </a:p>
          <a:p>
            <a:pPr defTabSz="457513">
              <a:defRPr/>
            </a:pPr>
            <a:r>
              <a:rPr lang="el-GR" sz="1100" dirty="0">
                <a:solidFill>
                  <a:srgbClr val="000000"/>
                </a:solidFill>
              </a:rPr>
              <a:t>Φώτα Ημέρας</a:t>
            </a:r>
          </a:p>
          <a:p>
            <a:pPr defTabSz="457513">
              <a:defRPr/>
            </a:pPr>
            <a:r>
              <a:rPr lang="el-GR" sz="1100" dirty="0">
                <a:solidFill>
                  <a:srgbClr val="000000"/>
                </a:solidFill>
              </a:rPr>
              <a:t>Εμπρός προβολείς αλογόνου</a:t>
            </a:r>
          </a:p>
          <a:p>
            <a:pPr defTabSz="457513">
              <a:defRPr/>
            </a:pPr>
            <a:r>
              <a:rPr lang="el-GR" sz="1100" dirty="0">
                <a:solidFill>
                  <a:srgbClr val="000000"/>
                </a:solidFill>
              </a:rPr>
              <a:t>Προβολείς ομίχλης</a:t>
            </a:r>
            <a:endParaRPr lang="en-US" sz="1100" dirty="0">
              <a:solidFill>
                <a:srgbClr val="000000"/>
              </a:solidFill>
            </a:endParaRPr>
          </a:p>
          <a:p>
            <a:pPr defTabSz="457513">
              <a:defRPr/>
            </a:pPr>
            <a:r>
              <a:rPr lang="el-GR" sz="1100" dirty="0">
                <a:solidFill>
                  <a:srgbClr val="000000"/>
                </a:solidFill>
              </a:rPr>
              <a:t>Εμπρός προφυλακτήρας στο χρώμα του αμαξώματος</a:t>
            </a:r>
          </a:p>
          <a:p>
            <a:pPr defTabSz="457513">
              <a:defRPr/>
            </a:pPr>
            <a:r>
              <a:rPr lang="el-GR" sz="1100" dirty="0">
                <a:solidFill>
                  <a:srgbClr val="000000"/>
                </a:solidFill>
              </a:rPr>
              <a:t>Εμπρός γρίλια μαύρη</a:t>
            </a:r>
            <a:r>
              <a:rPr lang="en-GB" sz="1100" dirty="0">
                <a:solidFill>
                  <a:srgbClr val="000000"/>
                </a:solidFill>
              </a:rPr>
              <a:t> </a:t>
            </a:r>
            <a:endParaRPr lang="el-GR" sz="1100" dirty="0">
              <a:solidFill>
                <a:srgbClr val="000000"/>
              </a:solidFill>
            </a:endParaRPr>
          </a:p>
          <a:p>
            <a:pPr defTabSz="457513">
              <a:defRPr/>
            </a:pPr>
            <a:r>
              <a:rPr lang="el-GR" sz="1100" dirty="0">
                <a:solidFill>
                  <a:srgbClr val="000000"/>
                </a:solidFill>
              </a:rPr>
              <a:t>Πλατύ φτερό</a:t>
            </a:r>
          </a:p>
          <a:p>
            <a:pPr defTabSz="457513">
              <a:defRPr/>
            </a:pPr>
            <a:r>
              <a:rPr lang="el-GR" sz="1100" dirty="0">
                <a:solidFill>
                  <a:srgbClr val="000000"/>
                </a:solidFill>
              </a:rPr>
              <a:t>Θερμαινόμενοι μαύροι καθρέπτες με ενσωματωμένα φλας</a:t>
            </a:r>
            <a:endParaRPr lang="en-US" sz="1100" dirty="0">
              <a:solidFill>
                <a:srgbClr val="000000"/>
              </a:solidFill>
            </a:endParaRPr>
          </a:p>
          <a:p>
            <a:pPr defTabSz="457513">
              <a:defRPr/>
            </a:pPr>
            <a:r>
              <a:rPr lang="el-GR" sz="1100" dirty="0">
                <a:solidFill>
                  <a:srgbClr val="000000"/>
                </a:solidFill>
              </a:rPr>
              <a:t>Κλειδαριά στην πόρτα της καρότσας</a:t>
            </a:r>
            <a:endParaRPr lang="en-US" sz="1100" dirty="0">
              <a:solidFill>
                <a:srgbClr val="000000"/>
              </a:solidFill>
            </a:endParaRPr>
          </a:p>
          <a:p>
            <a:pPr defTabSz="457513">
              <a:defRPr/>
            </a:pPr>
            <a:r>
              <a:rPr lang="el-GR" sz="1100" dirty="0">
                <a:solidFill>
                  <a:srgbClr val="000000"/>
                </a:solidFill>
              </a:rPr>
              <a:t>Πλαϊνά σκαλοπάτια</a:t>
            </a:r>
          </a:p>
          <a:p>
            <a:pPr defTabSz="457513">
              <a:defRPr/>
            </a:pPr>
            <a:r>
              <a:rPr lang="el-GR" sz="1100" dirty="0">
                <a:solidFill>
                  <a:srgbClr val="000000"/>
                </a:solidFill>
              </a:rPr>
              <a:t>Προστατευτικό πλαίσιο πίσω παρμπρίζ</a:t>
            </a:r>
          </a:p>
          <a:p>
            <a:pPr marL="0" indent="0" defTabSz="457513">
              <a:buNone/>
              <a:defRPr/>
            </a:pPr>
            <a:endParaRPr lang="en-US" sz="1100" dirty="0">
              <a:solidFill>
                <a:srgbClr val="000000"/>
              </a:solidFill>
            </a:endParaRPr>
          </a:p>
          <a:p>
            <a:pPr marL="0" indent="0" defTabSz="457513">
              <a:buNone/>
              <a:defRPr/>
            </a:pPr>
            <a:endParaRPr lang="el-GR" sz="1100" dirty="0">
              <a:solidFill>
                <a:srgbClr val="000000"/>
              </a:solidFill>
            </a:endParaRPr>
          </a:p>
          <a:p>
            <a:pPr defTabSz="457513">
              <a:defRPr/>
            </a:pPr>
            <a:endParaRPr lang="el-GR" sz="1100" dirty="0">
              <a:solidFill>
                <a:srgbClr val="FF0000"/>
              </a:solidFill>
            </a:endParaRPr>
          </a:p>
        </p:txBody>
      </p:sp>
      <p:sp>
        <p:nvSpPr>
          <p:cNvPr id="21" name="Rectangle 20"/>
          <p:cNvSpPr/>
          <p:nvPr/>
        </p:nvSpPr>
        <p:spPr>
          <a:xfrm>
            <a:off x="110177" y="1827627"/>
            <a:ext cx="981271" cy="3981012"/>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Double Cab </a:t>
            </a: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Advance TSS</a:t>
            </a:r>
          </a:p>
        </p:txBody>
      </p:sp>
      <p:sp>
        <p:nvSpPr>
          <p:cNvPr id="14" name="Content Placeholder 2"/>
          <p:cNvSpPr txBox="1">
            <a:spLocks/>
          </p:cNvSpPr>
          <p:nvPr/>
        </p:nvSpPr>
        <p:spPr>
          <a:xfrm>
            <a:off x="2931861" y="1719470"/>
            <a:ext cx="2956535" cy="3833637"/>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n-GB" sz="1100" dirty="0">
                <a:solidFill>
                  <a:srgbClr val="000000"/>
                </a:solidFill>
              </a:rPr>
              <a:t>Radio/CD</a:t>
            </a:r>
            <a:r>
              <a:rPr lang="en-US" sz="1100" dirty="0">
                <a:solidFill>
                  <a:srgbClr val="000000"/>
                </a:solidFill>
              </a:rPr>
              <a:t>/ BT/RDS/USB/AUX</a:t>
            </a:r>
            <a:endParaRPr lang="el-GR" sz="1100" dirty="0">
              <a:solidFill>
                <a:srgbClr val="000000"/>
              </a:solidFill>
            </a:endParaRPr>
          </a:p>
          <a:p>
            <a:pPr defTabSz="457513">
              <a:defRPr/>
            </a:pPr>
            <a:r>
              <a:rPr lang="el-GR" sz="1100" dirty="0">
                <a:solidFill>
                  <a:srgbClr val="000000"/>
                </a:solidFill>
              </a:rPr>
              <a:t>Ηχοσύστημα με 4 ηχεία</a:t>
            </a:r>
          </a:p>
          <a:p>
            <a:pPr defTabSz="457513">
              <a:defRPr/>
            </a:pPr>
            <a:r>
              <a:rPr lang="en-GB" sz="1100" dirty="0">
                <a:solidFill>
                  <a:srgbClr val="000000"/>
                </a:solidFill>
              </a:rPr>
              <a:t>Air condition</a:t>
            </a:r>
          </a:p>
          <a:p>
            <a:pPr defTabSz="457513">
              <a:defRPr/>
            </a:pPr>
            <a:r>
              <a:rPr lang="el-GR" sz="1100" dirty="0">
                <a:solidFill>
                  <a:srgbClr val="000000"/>
                </a:solidFill>
              </a:rPr>
              <a:t>Οθόνη Πολλαπλών Λειτουργιών</a:t>
            </a:r>
            <a:endParaRPr lang="en-GB" sz="1100" dirty="0">
              <a:solidFill>
                <a:srgbClr val="000000"/>
              </a:solidFill>
            </a:endParaRPr>
          </a:p>
          <a:p>
            <a:pPr defTabSz="457513">
              <a:defRPr/>
            </a:pPr>
            <a:r>
              <a:rPr lang="el-GR" sz="1100" dirty="0">
                <a:solidFill>
                  <a:srgbClr val="000000"/>
                </a:solidFill>
              </a:rPr>
              <a:t>Χειριστήρια Ηχοσυστήματος </a:t>
            </a:r>
            <a:r>
              <a:rPr lang="en-US" sz="1100" dirty="0">
                <a:solidFill>
                  <a:srgbClr val="000000"/>
                </a:solidFill>
              </a:rPr>
              <a:t>(</a:t>
            </a:r>
            <a:r>
              <a:rPr lang="el-GR" sz="1100" dirty="0">
                <a:solidFill>
                  <a:srgbClr val="000000"/>
                </a:solidFill>
              </a:rPr>
              <a:t>τιμόνι</a:t>
            </a:r>
            <a:r>
              <a:rPr lang="en-US" sz="1100" dirty="0">
                <a:solidFill>
                  <a:srgbClr val="000000"/>
                </a:solidFill>
              </a:rPr>
              <a:t>)</a:t>
            </a:r>
          </a:p>
          <a:p>
            <a:pPr defTabSz="457513">
              <a:defRPr/>
            </a:pPr>
            <a:r>
              <a:rPr lang="el-GR" sz="1100" dirty="0" smtClean="0">
                <a:solidFill>
                  <a:srgbClr val="000000"/>
                </a:solidFill>
              </a:rPr>
              <a:t>Ηλεκτρικ</a:t>
            </a:r>
            <a:r>
              <a:rPr lang="el-GR" sz="1100" dirty="0">
                <a:solidFill>
                  <a:srgbClr val="000000"/>
                </a:solidFill>
              </a:rPr>
              <a:t>ά</a:t>
            </a:r>
            <a:r>
              <a:rPr lang="el-GR" sz="1100" dirty="0" smtClean="0">
                <a:solidFill>
                  <a:srgbClr val="000000"/>
                </a:solidFill>
              </a:rPr>
              <a:t> παράθυρα </a:t>
            </a:r>
          </a:p>
          <a:p>
            <a:pPr defTabSz="457513">
              <a:defRPr/>
            </a:pPr>
            <a:r>
              <a:rPr lang="el-GR" sz="1100" dirty="0" smtClean="0">
                <a:solidFill>
                  <a:srgbClr val="000000"/>
                </a:solidFill>
              </a:rPr>
              <a:t>Ντουλαπάκι </a:t>
            </a:r>
            <a:r>
              <a:rPr lang="el-GR" sz="1100" dirty="0">
                <a:solidFill>
                  <a:srgbClr val="000000"/>
                </a:solidFill>
              </a:rPr>
              <a:t>συνοδηγού με λειτουργία ψύξης </a:t>
            </a:r>
            <a:r>
              <a:rPr lang="en-US" sz="1100" dirty="0">
                <a:solidFill>
                  <a:srgbClr val="000000"/>
                </a:solidFill>
              </a:rPr>
              <a:t> “Cool box”</a:t>
            </a:r>
            <a:endParaRPr lang="en-GB" sz="1100" dirty="0">
              <a:solidFill>
                <a:srgbClr val="000000"/>
              </a:solidFill>
            </a:endParaRPr>
          </a:p>
          <a:p>
            <a:pPr defTabSz="457513">
              <a:defRPr/>
            </a:pPr>
            <a:r>
              <a:rPr lang="el-GR" sz="1100" dirty="0">
                <a:solidFill>
                  <a:srgbClr val="000000"/>
                </a:solidFill>
              </a:rPr>
              <a:t>Υφασμάτινη επένδυση καθισμάτων</a:t>
            </a:r>
            <a:endParaRPr lang="en-US" sz="1100" dirty="0">
              <a:solidFill>
                <a:srgbClr val="000000"/>
              </a:solidFill>
            </a:endParaRPr>
          </a:p>
          <a:p>
            <a:pPr marL="0" indent="0" defTabSz="457513">
              <a:buNone/>
              <a:defRPr/>
            </a:pPr>
            <a:r>
              <a:rPr lang="en-US" sz="1100" dirty="0">
                <a:solidFill>
                  <a:srgbClr val="000000"/>
                </a:solidFill>
              </a:rPr>
              <a:t>         </a:t>
            </a:r>
            <a:r>
              <a:rPr lang="el-GR" sz="1100" dirty="0">
                <a:solidFill>
                  <a:srgbClr val="000000"/>
                </a:solidFill>
              </a:rPr>
              <a:t> </a:t>
            </a:r>
            <a:r>
              <a:rPr lang="en-US" sz="1100" dirty="0">
                <a:solidFill>
                  <a:srgbClr val="000000"/>
                </a:solidFill>
              </a:rPr>
              <a:t>(semi-low)</a:t>
            </a:r>
            <a:endParaRPr lang="el-GR" sz="1100" dirty="0">
              <a:solidFill>
                <a:srgbClr val="000000"/>
              </a:solidFill>
            </a:endParaRPr>
          </a:p>
          <a:p>
            <a:pPr defTabSz="457513">
              <a:buFontTx/>
              <a:buChar char="-"/>
              <a:defRPr/>
            </a:pPr>
            <a:r>
              <a:rPr lang="el-GR" sz="1100" dirty="0">
                <a:solidFill>
                  <a:srgbClr val="000000"/>
                </a:solidFill>
              </a:rPr>
              <a:t>Τιμόνι από </a:t>
            </a:r>
            <a:r>
              <a:rPr lang="el-GR" sz="1100" dirty="0" err="1">
                <a:solidFill>
                  <a:srgbClr val="000000"/>
                </a:solidFill>
              </a:rPr>
              <a:t>ουρεθάνη</a:t>
            </a:r>
            <a:endParaRPr lang="el-GR" sz="1100" dirty="0">
              <a:solidFill>
                <a:srgbClr val="000000"/>
              </a:solidFill>
            </a:endParaRPr>
          </a:p>
          <a:p>
            <a:pPr defTabSz="457513">
              <a:defRPr/>
            </a:pPr>
            <a:r>
              <a:rPr lang="el-GR" sz="1100" dirty="0">
                <a:solidFill>
                  <a:srgbClr val="000000"/>
                </a:solidFill>
              </a:rPr>
              <a:t>Καθίσματα πίσω 3 (αναδιπλούμενο)</a:t>
            </a:r>
            <a:endParaRPr lang="en-GB" sz="1100" dirty="0">
              <a:solidFill>
                <a:srgbClr val="000000"/>
              </a:solidFill>
            </a:endParaRPr>
          </a:p>
          <a:p>
            <a:pPr defTabSz="457513">
              <a:defRPr/>
            </a:pPr>
            <a:r>
              <a:rPr lang="el-GR" sz="1100" dirty="0">
                <a:solidFill>
                  <a:srgbClr val="000000"/>
                </a:solidFill>
              </a:rPr>
              <a:t>Πρίζα 12</a:t>
            </a:r>
            <a:r>
              <a:rPr lang="en-US" sz="1100" dirty="0">
                <a:solidFill>
                  <a:srgbClr val="000000"/>
                </a:solidFill>
              </a:rPr>
              <a:t>V</a:t>
            </a:r>
            <a:endParaRPr lang="el-GR" sz="1100" dirty="0">
              <a:solidFill>
                <a:srgbClr val="000000"/>
              </a:solidFill>
            </a:endParaRPr>
          </a:p>
          <a:p>
            <a:pPr defTabSz="457513">
              <a:defRPr/>
            </a:pPr>
            <a:r>
              <a:rPr lang="el-GR" sz="1100" dirty="0">
                <a:solidFill>
                  <a:srgbClr val="26211B"/>
                </a:solidFill>
              </a:rPr>
              <a:t>Φωτισμός καμπίνας</a:t>
            </a:r>
          </a:p>
          <a:p>
            <a:pPr defTabSz="457513">
              <a:defRPr/>
            </a:pPr>
            <a:r>
              <a:rPr lang="el-GR" sz="1100" dirty="0">
                <a:solidFill>
                  <a:srgbClr val="000000"/>
                </a:solidFill>
              </a:rPr>
              <a:t>Προσκέφαλα εμπρός 2 &amp; πίσω 3</a:t>
            </a:r>
          </a:p>
          <a:p>
            <a:pPr defTabSz="457513">
              <a:defRPr/>
            </a:pPr>
            <a:r>
              <a:rPr lang="el-GR" sz="1100" dirty="0">
                <a:solidFill>
                  <a:srgbClr val="000000"/>
                </a:solidFill>
              </a:rPr>
              <a:t>Καθίσματα Συρόμενα, Ανακλινόμενα εμπρός </a:t>
            </a:r>
          </a:p>
          <a:p>
            <a:pPr defTabSz="457513">
              <a:defRPr/>
            </a:pPr>
            <a:r>
              <a:rPr lang="el-GR" sz="1100" dirty="0">
                <a:solidFill>
                  <a:srgbClr val="26211B"/>
                </a:solidFill>
              </a:rPr>
              <a:t>Θήκες στις πλάτες των καθισμάτων</a:t>
            </a:r>
          </a:p>
          <a:p>
            <a:pPr defTabSz="457513">
              <a:defRPr/>
            </a:pPr>
            <a:r>
              <a:rPr lang="el-GR" sz="1100" dirty="0">
                <a:solidFill>
                  <a:srgbClr val="000000"/>
                </a:solidFill>
              </a:rPr>
              <a:t>Ντουλαπάκι συνοδηγού με κλειδαριά</a:t>
            </a:r>
          </a:p>
          <a:p>
            <a:pPr defTabSz="457513">
              <a:defRPr/>
            </a:pPr>
            <a:r>
              <a:rPr lang="el-GR" sz="1100" dirty="0">
                <a:solidFill>
                  <a:srgbClr val="000000"/>
                </a:solidFill>
              </a:rPr>
              <a:t>Σκιάδια Οδηγού Συνοδηγού</a:t>
            </a:r>
            <a:endParaRPr lang="en-GB" sz="1100" dirty="0">
              <a:solidFill>
                <a:srgbClr val="000000"/>
              </a:solidFill>
            </a:endParaRPr>
          </a:p>
        </p:txBody>
      </p:sp>
      <p:sp>
        <p:nvSpPr>
          <p:cNvPr id="13" name="Content Placeholder 2"/>
          <p:cNvSpPr txBox="1">
            <a:spLocks/>
          </p:cNvSpPr>
          <p:nvPr/>
        </p:nvSpPr>
        <p:spPr>
          <a:xfrm>
            <a:off x="5654468" y="1685383"/>
            <a:ext cx="3271766" cy="386772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Αποφυγής Πρόσκρουσης</a:t>
            </a:r>
          </a:p>
          <a:p>
            <a:pPr defTabSz="457513">
              <a:defRPr/>
            </a:pPr>
            <a:r>
              <a:rPr lang="el-GR" sz="1100" dirty="0">
                <a:solidFill>
                  <a:srgbClr val="000000"/>
                </a:solidFill>
              </a:rPr>
              <a:t>Σύστημα Υποβοήθησης Διατήρησης Λωρίδας </a:t>
            </a:r>
          </a:p>
          <a:p>
            <a:pPr defTabSz="457513">
              <a:defRPr/>
            </a:pPr>
            <a:r>
              <a:rPr lang="el-GR" sz="1100" dirty="0">
                <a:solidFill>
                  <a:srgbClr val="000000"/>
                </a:solidFill>
              </a:rPr>
              <a:t>Σύστημα Ενεργού Ελέγχου Πρόσφυσης A-TRC</a:t>
            </a:r>
          </a:p>
          <a:p>
            <a:pPr defTabSz="457513">
              <a:defRPr/>
            </a:pPr>
            <a:r>
              <a:rPr lang="el-GR" sz="1100" dirty="0">
                <a:solidFill>
                  <a:srgbClr val="000000"/>
                </a:solidFill>
              </a:rPr>
              <a:t>Επιλογέας λειτουργίας 2</a:t>
            </a:r>
            <a:r>
              <a:rPr lang="en-US" sz="1100" dirty="0">
                <a:solidFill>
                  <a:srgbClr val="000000"/>
                </a:solidFill>
              </a:rPr>
              <a:t>WD &lt;-&gt; 4WD</a:t>
            </a:r>
            <a:endParaRPr lang="el-GR" sz="1100" dirty="0">
              <a:solidFill>
                <a:srgbClr val="000000"/>
              </a:solidFill>
            </a:endParaRPr>
          </a:p>
          <a:p>
            <a:pPr defTabSz="457513">
              <a:defRPr/>
            </a:pPr>
            <a:r>
              <a:rPr lang="el-GR" sz="1100" dirty="0">
                <a:solidFill>
                  <a:srgbClr val="000000"/>
                </a:solidFill>
              </a:rPr>
              <a:t>Κλείδωμα πίσω διαφορικού</a:t>
            </a:r>
          </a:p>
          <a:p>
            <a:pPr defTabSz="457513">
              <a:defRPr/>
            </a:pPr>
            <a:r>
              <a:rPr lang="en-US" sz="1100" dirty="0">
                <a:solidFill>
                  <a:srgbClr val="000000"/>
                </a:solidFill>
              </a:rPr>
              <a:t>Cruise Control</a:t>
            </a:r>
            <a:endParaRPr lang="el-GR" sz="1100" dirty="0">
              <a:solidFill>
                <a:srgbClr val="0070C0"/>
              </a:solidFill>
            </a:endParaRPr>
          </a:p>
          <a:p>
            <a:pPr defTabSz="457513">
              <a:defRPr/>
            </a:pPr>
            <a:r>
              <a:rPr lang="en-GB" sz="1100" dirty="0">
                <a:solidFill>
                  <a:srgbClr val="000000"/>
                </a:solidFill>
              </a:rPr>
              <a:t>7 </a:t>
            </a:r>
            <a:r>
              <a:rPr lang="el-GR" sz="1100" dirty="0">
                <a:solidFill>
                  <a:srgbClr val="000000"/>
                </a:solidFill>
              </a:rPr>
              <a:t>Αερόσακοι</a:t>
            </a:r>
            <a:r>
              <a:rPr lang="en-US" sz="1100" dirty="0">
                <a:solidFill>
                  <a:srgbClr val="000000"/>
                </a:solidFill>
              </a:rPr>
              <a:t> </a:t>
            </a:r>
            <a:endParaRPr lang="el-GR" sz="1100" dirty="0">
              <a:solidFill>
                <a:srgbClr val="000000"/>
              </a:solidFill>
            </a:endParaRPr>
          </a:p>
          <a:p>
            <a:pPr defTabSz="457513">
              <a:defRPr/>
            </a:pPr>
            <a:r>
              <a:rPr lang="el-GR" sz="1100" dirty="0">
                <a:solidFill>
                  <a:srgbClr val="000000"/>
                </a:solidFill>
              </a:rPr>
              <a:t>Σύστημα Ελέγχου Ευστάθειας </a:t>
            </a:r>
            <a:r>
              <a:rPr lang="en-US" sz="1100" dirty="0">
                <a:solidFill>
                  <a:srgbClr val="000000"/>
                </a:solidFill>
              </a:rPr>
              <a:t>VSC</a:t>
            </a:r>
            <a:endParaRPr lang="en-GB" sz="1100" dirty="0">
              <a:solidFill>
                <a:srgbClr val="000000"/>
              </a:solidFill>
            </a:endParaRPr>
          </a:p>
          <a:p>
            <a:pPr defTabSz="457513">
              <a:defRPr/>
            </a:pPr>
            <a:r>
              <a:rPr lang="el-GR" sz="1100" dirty="0">
                <a:solidFill>
                  <a:srgbClr val="000000"/>
                </a:solidFill>
              </a:rPr>
              <a:t>Σύστημα υποβοήθησης Εκκίνησης </a:t>
            </a:r>
            <a:r>
              <a:rPr lang="en-US" sz="1100" dirty="0">
                <a:solidFill>
                  <a:srgbClr val="000000"/>
                </a:solidFill>
              </a:rPr>
              <a:t> </a:t>
            </a:r>
            <a:r>
              <a:rPr lang="el-GR" sz="1100" dirty="0">
                <a:solidFill>
                  <a:srgbClr val="000000"/>
                </a:solidFill>
              </a:rPr>
              <a:t>σε Ανηφόρα</a:t>
            </a:r>
            <a:r>
              <a:rPr lang="en-US" sz="1100" dirty="0">
                <a:solidFill>
                  <a:srgbClr val="000000"/>
                </a:solidFill>
              </a:rPr>
              <a:t> HAC</a:t>
            </a:r>
            <a:endParaRPr lang="en-GB" sz="1100" dirty="0">
              <a:solidFill>
                <a:srgbClr val="000000"/>
              </a:solidFill>
            </a:endParaRPr>
          </a:p>
          <a:p>
            <a:pPr defTabSz="457513">
              <a:defRPr/>
            </a:pPr>
            <a:r>
              <a:rPr lang="el-GR" sz="1100" dirty="0">
                <a:solidFill>
                  <a:srgbClr val="000000"/>
                </a:solidFill>
              </a:rPr>
              <a:t>Σύστημα Ελέγχου Ευστάθειας  κατά τη Ρυμούλκηση TSC</a:t>
            </a:r>
          </a:p>
          <a:p>
            <a:pPr defTabSz="457513">
              <a:defRPr/>
            </a:pPr>
            <a:r>
              <a:rPr lang="el-GR" sz="1100" dirty="0">
                <a:solidFill>
                  <a:srgbClr val="000000"/>
                </a:solidFill>
              </a:rPr>
              <a:t>Επιλογέας λειτουργίας </a:t>
            </a:r>
            <a:r>
              <a:rPr lang="en-US" sz="1100" dirty="0">
                <a:solidFill>
                  <a:srgbClr val="000000"/>
                </a:solidFill>
              </a:rPr>
              <a:t>ECO/POWER</a:t>
            </a:r>
            <a:endParaRPr lang="el-GR" sz="1100" dirty="0">
              <a:solidFill>
                <a:srgbClr val="000000"/>
              </a:solidFill>
            </a:endParaRPr>
          </a:p>
          <a:p>
            <a:pPr defTabSz="457513">
              <a:defRPr/>
            </a:pPr>
            <a:r>
              <a:rPr lang="el-GR" sz="1100" dirty="0" err="1">
                <a:solidFill>
                  <a:srgbClr val="000000"/>
                </a:solidFill>
              </a:rPr>
              <a:t>Αποθαμβωτής</a:t>
            </a:r>
            <a:r>
              <a:rPr lang="el-GR" sz="1100" dirty="0">
                <a:solidFill>
                  <a:srgbClr val="000000"/>
                </a:solidFill>
              </a:rPr>
              <a:t> στο πίσω τζάμι</a:t>
            </a:r>
          </a:p>
          <a:p>
            <a:pPr defTabSz="457513">
              <a:defRPr/>
            </a:pPr>
            <a:r>
              <a:rPr lang="el-GR" sz="1100" dirty="0">
                <a:solidFill>
                  <a:srgbClr val="000000"/>
                </a:solidFill>
              </a:rPr>
              <a:t>Κεντρικό κλείδωμα </a:t>
            </a:r>
          </a:p>
          <a:p>
            <a:pPr defTabSz="457513">
              <a:defRPr/>
            </a:pPr>
            <a:r>
              <a:rPr lang="el-GR" sz="1100" dirty="0">
                <a:solidFill>
                  <a:srgbClr val="000000"/>
                </a:solidFill>
              </a:rPr>
              <a:t>Πίσω ζώνες ασφαλείας (3)  </a:t>
            </a:r>
            <a:r>
              <a:rPr lang="en-US" sz="1100" dirty="0">
                <a:solidFill>
                  <a:srgbClr val="000000"/>
                </a:solidFill>
              </a:rPr>
              <a:t>3 </a:t>
            </a:r>
            <a:r>
              <a:rPr lang="el-GR" sz="1100" dirty="0">
                <a:solidFill>
                  <a:srgbClr val="000000"/>
                </a:solidFill>
              </a:rPr>
              <a:t>σημείων</a:t>
            </a:r>
            <a:r>
              <a:rPr lang="en-US" sz="1100" dirty="0">
                <a:solidFill>
                  <a:srgbClr val="000000"/>
                </a:solidFill>
              </a:rPr>
              <a:t> ELR</a:t>
            </a:r>
            <a:endParaRPr lang="el-GR" sz="1100" dirty="0">
              <a:solidFill>
                <a:srgbClr val="000000"/>
              </a:solidFill>
            </a:endParaRPr>
          </a:p>
          <a:p>
            <a:pPr defTabSz="457513">
              <a:defRPr/>
            </a:pPr>
            <a:r>
              <a:rPr lang="el-GR" sz="1100" dirty="0">
                <a:solidFill>
                  <a:srgbClr val="000000"/>
                </a:solidFill>
              </a:rPr>
              <a:t>Φωτιστικά σώματα με δέσμη φωτός ρυθμιζόμενη καθ’ύψος</a:t>
            </a:r>
            <a:endParaRPr lang="en-US" sz="1100" dirty="0">
              <a:solidFill>
                <a:srgbClr val="000000"/>
              </a:solidFill>
            </a:endParaRPr>
          </a:p>
          <a:p>
            <a:pPr defTabSz="457513">
              <a:defRPr/>
            </a:pPr>
            <a:r>
              <a:rPr lang="en-US" sz="1100" dirty="0">
                <a:solidFill>
                  <a:srgbClr val="000000"/>
                </a:solidFill>
              </a:rPr>
              <a:t>Immobilizer</a:t>
            </a:r>
            <a:endParaRPr lang="en-GB" sz="1100" dirty="0">
              <a:solidFill>
                <a:srgbClr val="000000"/>
              </a:solidFill>
            </a:endParaRPr>
          </a:p>
        </p:txBody>
      </p:sp>
    </p:spTree>
    <p:extLst>
      <p:ext uri="{BB962C8B-B14F-4D97-AF65-F5344CB8AC3E}">
        <p14:creationId xmlns:p14="http://schemas.microsoft.com/office/powerpoint/2010/main" val="14224085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5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Double Cab </a:t>
            </a:r>
            <a:r>
              <a:rPr lang="el-GR" sz="2500" b="1" dirty="0">
                <a:solidFill>
                  <a:srgbClr val="FFFFFF"/>
                </a:solidFill>
              </a:rPr>
              <a:t>4</a:t>
            </a:r>
            <a:r>
              <a:rPr lang="en-US" sz="2500" b="1" dirty="0">
                <a:solidFill>
                  <a:srgbClr val="FFFFFF"/>
                </a:solidFill>
              </a:rPr>
              <a:t>x4  -  Cruiser</a:t>
            </a:r>
            <a:endParaRPr lang="en-GB" sz="2500" b="1" dirty="0">
              <a:solidFill>
                <a:srgbClr val="FFFFFF"/>
              </a:solidFill>
            </a:endParaRPr>
          </a:p>
        </p:txBody>
      </p:sp>
      <p:sp>
        <p:nvSpPr>
          <p:cNvPr id="6" name="Content Placeholder 2"/>
          <p:cNvSpPr txBox="1">
            <a:spLocks/>
          </p:cNvSpPr>
          <p:nvPr/>
        </p:nvSpPr>
        <p:spPr>
          <a:xfrm>
            <a:off x="369659" y="5999409"/>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Cruiser,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  έκδοσης </a:t>
            </a:r>
            <a:r>
              <a:rPr lang="en-US" sz="1100" i="1" dirty="0">
                <a:solidFill>
                  <a:srgbClr val="FFFFFF"/>
                </a:solidFill>
              </a:rPr>
              <a:t> Advance TSS .</a:t>
            </a:r>
          </a:p>
          <a:p>
            <a:pPr marL="0" indent="0">
              <a:buNone/>
            </a:pPr>
            <a:r>
              <a:rPr lang="en-US" sz="1100" i="1" dirty="0">
                <a:solidFill>
                  <a:srgbClr val="FFFFFF"/>
                </a:solidFill>
              </a:rPr>
              <a:t> H </a:t>
            </a:r>
            <a:r>
              <a:rPr lang="el-GR" sz="1100" i="1" dirty="0">
                <a:solidFill>
                  <a:srgbClr val="FFFFFF"/>
                </a:solidFill>
              </a:rPr>
              <a:t>έκδοση </a:t>
            </a:r>
            <a:r>
              <a:rPr lang="en-US" sz="1100" i="1" dirty="0">
                <a:solidFill>
                  <a:srgbClr val="FFFFFF"/>
                </a:solidFill>
              </a:rPr>
              <a:t>Cruiser </a:t>
            </a:r>
            <a:r>
              <a:rPr lang="el-GR" sz="1100" i="1" dirty="0">
                <a:solidFill>
                  <a:srgbClr val="FFFFFF"/>
                </a:solidFill>
              </a:rPr>
              <a:t>διατίθεται σε μηχανικό και αυτόματο κιβώτιο ταχυτήτων.</a:t>
            </a:r>
            <a:endParaRPr lang="en-US"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29382" y="614081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201416" y="1140022"/>
            <a:ext cx="2115325"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660649" y="1140022"/>
            <a:ext cx="255441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524328" y="1140022"/>
            <a:ext cx="2262800"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21" name="Rectangle 20"/>
          <p:cNvSpPr/>
          <p:nvPr/>
        </p:nvSpPr>
        <p:spPr>
          <a:xfrm>
            <a:off x="110177" y="1960295"/>
            <a:ext cx="981271" cy="3544561"/>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Double Cab </a:t>
            </a:r>
            <a:endParaRPr lang="el-GR" sz="1400" b="1" dirty="0">
              <a:solidFill>
                <a:srgbClr val="FFFFFF"/>
              </a:solidFill>
              <a:latin typeface="Toyota Display"/>
            </a:endParaRP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Cruiser</a:t>
            </a:r>
          </a:p>
        </p:txBody>
      </p:sp>
      <p:sp>
        <p:nvSpPr>
          <p:cNvPr id="16" name="Content Placeholder 2"/>
          <p:cNvSpPr txBox="1">
            <a:spLocks/>
          </p:cNvSpPr>
          <p:nvPr/>
        </p:nvSpPr>
        <p:spPr>
          <a:xfrm>
            <a:off x="3316741" y="1645667"/>
            <a:ext cx="3432376" cy="3871565"/>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Οθόνη </a:t>
            </a:r>
            <a:r>
              <a:rPr lang="en-US" sz="1100" dirty="0">
                <a:solidFill>
                  <a:srgbClr val="000000"/>
                </a:solidFill>
              </a:rPr>
              <a:t>TFT </a:t>
            </a:r>
            <a:r>
              <a:rPr lang="el-GR" sz="1100" dirty="0">
                <a:solidFill>
                  <a:srgbClr val="000000"/>
                </a:solidFill>
              </a:rPr>
              <a:t>4.2’’ στον πίνακα οργάνων</a:t>
            </a:r>
          </a:p>
          <a:p>
            <a:pPr defTabSz="457513">
              <a:defRPr/>
            </a:pPr>
            <a:r>
              <a:rPr lang="el-GR" sz="1100" dirty="0">
                <a:solidFill>
                  <a:srgbClr val="000000"/>
                </a:solidFill>
              </a:rPr>
              <a:t>Σύστημα Πολυμέσων </a:t>
            </a:r>
            <a:r>
              <a:rPr lang="en-US" sz="1100" dirty="0">
                <a:solidFill>
                  <a:srgbClr val="000000"/>
                </a:solidFill>
              </a:rPr>
              <a:t>Toyota Touch </a:t>
            </a:r>
            <a:r>
              <a:rPr lang="el-GR" sz="1100" dirty="0">
                <a:solidFill>
                  <a:srgbClr val="000000"/>
                </a:solidFill>
              </a:rPr>
              <a:t>με Οθόνη αφής 7’’ </a:t>
            </a:r>
          </a:p>
          <a:p>
            <a:pPr defTabSz="457513">
              <a:defRPr/>
            </a:pPr>
            <a:r>
              <a:rPr lang="el-GR" sz="1100" dirty="0">
                <a:solidFill>
                  <a:srgbClr val="000000"/>
                </a:solidFill>
              </a:rPr>
              <a:t>Κάμερα οπισθοπορίας</a:t>
            </a:r>
          </a:p>
          <a:p>
            <a:pPr defTabSz="457513">
              <a:defRPr/>
            </a:pPr>
            <a:r>
              <a:rPr lang="el-GR" sz="1100" dirty="0">
                <a:solidFill>
                  <a:srgbClr val="000000"/>
                </a:solidFill>
              </a:rPr>
              <a:t>6 ηχεία</a:t>
            </a:r>
            <a:endParaRPr lang="en-US" sz="1100" dirty="0">
              <a:solidFill>
                <a:srgbClr val="000000"/>
              </a:solidFill>
            </a:endParaRPr>
          </a:p>
          <a:p>
            <a:pPr defTabSz="457513">
              <a:defRPr/>
            </a:pPr>
            <a:r>
              <a:rPr lang="el-GR" sz="1100" dirty="0">
                <a:solidFill>
                  <a:srgbClr val="000000"/>
                </a:solidFill>
              </a:rPr>
              <a:t>Υφασμάτινη επένδυση καθισμάτων</a:t>
            </a:r>
            <a:endParaRPr lang="en-US" sz="1100" dirty="0">
              <a:solidFill>
                <a:srgbClr val="000000"/>
              </a:solidFill>
            </a:endParaRPr>
          </a:p>
          <a:p>
            <a:pPr marL="0" indent="0" defTabSz="457513">
              <a:buNone/>
              <a:defRPr/>
            </a:pPr>
            <a:r>
              <a:rPr lang="en-US" sz="1100" dirty="0">
                <a:solidFill>
                  <a:srgbClr val="000000"/>
                </a:solidFill>
              </a:rPr>
              <a:t>         </a:t>
            </a:r>
            <a:r>
              <a:rPr lang="el-GR" sz="1100" dirty="0">
                <a:solidFill>
                  <a:srgbClr val="000000"/>
                </a:solidFill>
              </a:rPr>
              <a:t> </a:t>
            </a:r>
            <a:r>
              <a:rPr lang="el-GR" sz="1100" dirty="0" smtClean="0">
                <a:solidFill>
                  <a:srgbClr val="000000"/>
                </a:solidFill>
              </a:rPr>
              <a:t>  </a:t>
            </a:r>
            <a:r>
              <a:rPr lang="en-US" sz="1100" dirty="0" smtClean="0">
                <a:solidFill>
                  <a:srgbClr val="000000"/>
                </a:solidFill>
              </a:rPr>
              <a:t>(</a:t>
            </a:r>
            <a:r>
              <a:rPr lang="en-US" sz="1100" dirty="0">
                <a:solidFill>
                  <a:srgbClr val="000000"/>
                </a:solidFill>
              </a:rPr>
              <a:t>full-high)</a:t>
            </a:r>
            <a:endParaRPr lang="el-GR" sz="1100" dirty="0">
              <a:solidFill>
                <a:srgbClr val="000000"/>
              </a:solidFill>
            </a:endParaRPr>
          </a:p>
          <a:p>
            <a:pPr defTabSz="457513">
              <a:defRPr/>
            </a:pPr>
            <a:r>
              <a:rPr lang="el-GR" sz="1100" dirty="0">
                <a:solidFill>
                  <a:srgbClr val="000000"/>
                </a:solidFill>
              </a:rPr>
              <a:t>Δερμάτινο τιμόνι και επιλογέας ταχυτήτων</a:t>
            </a:r>
          </a:p>
          <a:p>
            <a:pPr defTabSz="457513">
              <a:defRPr/>
            </a:pPr>
            <a:r>
              <a:rPr lang="el-GR" sz="1100" dirty="0">
                <a:solidFill>
                  <a:srgbClr val="000000"/>
                </a:solidFill>
              </a:rPr>
              <a:t>Χειρόφρενο με έμβολο χρωμίου</a:t>
            </a:r>
          </a:p>
          <a:p>
            <a:pPr defTabSz="457513">
              <a:defRPr/>
            </a:pPr>
            <a:r>
              <a:rPr lang="el-GR" sz="1100" dirty="0">
                <a:solidFill>
                  <a:srgbClr val="000000"/>
                </a:solidFill>
              </a:rPr>
              <a:t>Διακοσμητικό σε ασημί χρώμα στην  κεντρική κονσόλα</a:t>
            </a:r>
          </a:p>
          <a:p>
            <a:pPr defTabSz="457513">
              <a:defRPr/>
            </a:pPr>
            <a:r>
              <a:rPr lang="el-GR" sz="1100" dirty="0" err="1">
                <a:solidFill>
                  <a:srgbClr val="000000"/>
                </a:solidFill>
              </a:rPr>
              <a:t>Χρωμιωμένες</a:t>
            </a:r>
            <a:r>
              <a:rPr lang="el-GR" sz="1100" dirty="0">
                <a:solidFill>
                  <a:srgbClr val="000000"/>
                </a:solidFill>
              </a:rPr>
              <a:t> λαβές θυρών</a:t>
            </a:r>
          </a:p>
          <a:p>
            <a:pPr defTabSz="457513">
              <a:defRPr/>
            </a:pPr>
            <a:r>
              <a:rPr lang="el-GR" sz="1100" dirty="0">
                <a:solidFill>
                  <a:srgbClr val="000000"/>
                </a:solidFill>
              </a:rPr>
              <a:t>Κάθισμα οδηγού ρυθμιζόμενο καθ’ύψος</a:t>
            </a:r>
          </a:p>
          <a:p>
            <a:pPr defTabSz="457513">
              <a:defRPr/>
            </a:pPr>
            <a:r>
              <a:rPr lang="el-GR" sz="1100" dirty="0">
                <a:solidFill>
                  <a:srgbClr val="000000"/>
                </a:solidFill>
              </a:rPr>
              <a:t>Καθίσματα πίσω αναδιπλούμενα 60/40</a:t>
            </a:r>
          </a:p>
          <a:p>
            <a:pPr defTabSz="457513">
              <a:defRPr/>
            </a:pPr>
            <a:r>
              <a:rPr lang="el-GR" sz="1100" dirty="0">
                <a:solidFill>
                  <a:srgbClr val="000000"/>
                </a:solidFill>
              </a:rPr>
              <a:t>Ντουλαπάκι συνοδηγού με ελεγχόμενο άνοιγμα</a:t>
            </a:r>
          </a:p>
          <a:p>
            <a:pPr defTabSz="457513">
              <a:defRPr/>
            </a:pPr>
            <a:r>
              <a:rPr lang="el-GR" sz="1100" dirty="0">
                <a:solidFill>
                  <a:srgbClr val="000000"/>
                </a:solidFill>
              </a:rPr>
              <a:t>Πρίζες 12</a:t>
            </a:r>
            <a:r>
              <a:rPr lang="en-US" sz="1100" dirty="0">
                <a:solidFill>
                  <a:srgbClr val="000000"/>
                </a:solidFill>
              </a:rPr>
              <a:t>V (</a:t>
            </a:r>
            <a:r>
              <a:rPr lang="el-GR" sz="1100" dirty="0">
                <a:solidFill>
                  <a:srgbClr val="000000"/>
                </a:solidFill>
              </a:rPr>
              <a:t>δύο) &amp; 220</a:t>
            </a:r>
            <a:r>
              <a:rPr lang="en-US" sz="1100" dirty="0">
                <a:solidFill>
                  <a:srgbClr val="000000"/>
                </a:solidFill>
              </a:rPr>
              <a:t>V (</a:t>
            </a:r>
            <a:r>
              <a:rPr lang="el-GR" sz="1100" dirty="0">
                <a:solidFill>
                  <a:srgbClr val="000000"/>
                </a:solidFill>
              </a:rPr>
              <a:t>μια)</a:t>
            </a:r>
          </a:p>
          <a:p>
            <a:pPr defTabSz="457513">
              <a:defRPr/>
            </a:pPr>
            <a:r>
              <a:rPr lang="el-GR" sz="1100" dirty="0">
                <a:solidFill>
                  <a:srgbClr val="000000"/>
                </a:solidFill>
              </a:rPr>
              <a:t>Σκιάδιο συνοδηγού με καθρέπτη και φωτισμό</a:t>
            </a:r>
          </a:p>
          <a:p>
            <a:pPr defTabSz="457513">
              <a:defRPr/>
            </a:pPr>
            <a:r>
              <a:rPr lang="el-GR" sz="1100" dirty="0">
                <a:solidFill>
                  <a:srgbClr val="000000"/>
                </a:solidFill>
              </a:rPr>
              <a:t>Υποβραχιόνια στις πίσω πόρτες με ποτηροθήκες</a:t>
            </a:r>
          </a:p>
          <a:p>
            <a:pPr defTabSz="457513">
              <a:defRPr/>
            </a:pPr>
            <a:endParaRPr lang="en-GB" sz="1100" dirty="0">
              <a:solidFill>
                <a:srgbClr val="000000"/>
              </a:solidFill>
            </a:endParaRPr>
          </a:p>
        </p:txBody>
      </p:sp>
      <p:sp>
        <p:nvSpPr>
          <p:cNvPr id="17" name="Content Placeholder 2"/>
          <p:cNvSpPr txBox="1">
            <a:spLocks/>
          </p:cNvSpPr>
          <p:nvPr/>
        </p:nvSpPr>
        <p:spPr>
          <a:xfrm>
            <a:off x="1106501" y="1638688"/>
            <a:ext cx="2352869" cy="3777282"/>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Ζάντες αλουμινίου 17¨</a:t>
            </a:r>
          </a:p>
          <a:p>
            <a:pPr defTabSz="457513">
              <a:defRPr/>
            </a:pPr>
            <a:r>
              <a:rPr lang="el-GR" sz="1100" dirty="0">
                <a:solidFill>
                  <a:srgbClr val="000000"/>
                </a:solidFill>
              </a:rPr>
              <a:t>Χρωμιωμένη εμπρός μάσκα</a:t>
            </a:r>
          </a:p>
          <a:p>
            <a:pPr defTabSz="457513">
              <a:defRPr/>
            </a:pPr>
            <a:r>
              <a:rPr lang="el-GR" sz="1100" dirty="0">
                <a:solidFill>
                  <a:srgbClr val="000000"/>
                </a:solidFill>
              </a:rPr>
              <a:t>Εμπρός προφυλακτήρας στο χρώμα του αμαξώματος</a:t>
            </a:r>
          </a:p>
          <a:p>
            <a:pPr defTabSz="457513">
              <a:defRPr/>
            </a:pPr>
            <a:r>
              <a:rPr lang="el-GR" sz="1100" dirty="0">
                <a:solidFill>
                  <a:srgbClr val="000000"/>
                </a:solidFill>
              </a:rPr>
              <a:t>Χρωμιωμένος πίσω προφυλακτήρας</a:t>
            </a:r>
          </a:p>
          <a:p>
            <a:pPr defTabSz="457513">
              <a:defRPr/>
            </a:pPr>
            <a:r>
              <a:rPr lang="el-GR" sz="1100" dirty="0">
                <a:solidFill>
                  <a:srgbClr val="000000"/>
                </a:solidFill>
              </a:rPr>
              <a:t>Προεκτάσεις φτερών φαρδιές</a:t>
            </a:r>
          </a:p>
          <a:p>
            <a:pPr defTabSz="457513">
              <a:defRPr/>
            </a:pPr>
            <a:r>
              <a:rPr lang="el-GR" sz="1100" dirty="0">
                <a:solidFill>
                  <a:srgbClr val="000000"/>
                </a:solidFill>
              </a:rPr>
              <a:t>Σύστημα καθαρισμού εμπρός φώτων</a:t>
            </a:r>
          </a:p>
          <a:p>
            <a:pPr defTabSz="457513">
              <a:defRPr/>
            </a:pPr>
            <a:r>
              <a:rPr lang="el-GR" sz="1100" dirty="0">
                <a:solidFill>
                  <a:srgbClr val="000000"/>
                </a:solidFill>
              </a:rPr>
              <a:t>Αναδιπλούμενοι, θερμαινόμενοι, χρωμιωμένοι καθρέπτες με ενσωματωμένα φλας</a:t>
            </a:r>
            <a:endParaRPr lang="en-US" sz="1100" dirty="0">
              <a:solidFill>
                <a:srgbClr val="000000"/>
              </a:solidFill>
            </a:endParaRPr>
          </a:p>
          <a:p>
            <a:pPr defTabSz="457513">
              <a:defRPr/>
            </a:pPr>
            <a:r>
              <a:rPr lang="el-GR" sz="1100" dirty="0" err="1">
                <a:solidFill>
                  <a:srgbClr val="000000"/>
                </a:solidFill>
              </a:rPr>
              <a:t>Χρωμιωμένες</a:t>
            </a:r>
            <a:r>
              <a:rPr lang="el-GR" sz="1100" dirty="0">
                <a:solidFill>
                  <a:srgbClr val="000000"/>
                </a:solidFill>
              </a:rPr>
              <a:t> λαβές θυρών</a:t>
            </a:r>
            <a:endParaRPr lang="en-US" sz="1100" dirty="0">
              <a:solidFill>
                <a:srgbClr val="000000"/>
              </a:solidFill>
            </a:endParaRPr>
          </a:p>
          <a:p>
            <a:pPr defTabSz="457513">
              <a:defRPr/>
            </a:pPr>
            <a:r>
              <a:rPr lang="el-GR" sz="1100" dirty="0" err="1">
                <a:solidFill>
                  <a:srgbClr val="000000"/>
                </a:solidFill>
              </a:rPr>
              <a:t>Χρωμιωμένη</a:t>
            </a:r>
            <a:r>
              <a:rPr lang="el-GR" sz="1100" dirty="0">
                <a:solidFill>
                  <a:srgbClr val="000000"/>
                </a:solidFill>
              </a:rPr>
              <a:t> λαβή καρότσας</a:t>
            </a:r>
          </a:p>
          <a:p>
            <a:pPr defTabSz="457513">
              <a:defRPr/>
            </a:pPr>
            <a:r>
              <a:rPr lang="el-GR" sz="1100" dirty="0">
                <a:solidFill>
                  <a:srgbClr val="000000"/>
                </a:solidFill>
              </a:rPr>
              <a:t>Φιμέ πίσω </a:t>
            </a:r>
            <a:r>
              <a:rPr lang="el-GR" sz="1100" dirty="0" smtClean="0">
                <a:solidFill>
                  <a:srgbClr val="000000"/>
                </a:solidFill>
              </a:rPr>
              <a:t>τζάμι</a:t>
            </a:r>
            <a:endParaRPr lang="el-GR" sz="1100" dirty="0">
              <a:solidFill>
                <a:srgbClr val="000000"/>
              </a:solidFill>
            </a:endParaRPr>
          </a:p>
        </p:txBody>
      </p:sp>
      <p:sp>
        <p:nvSpPr>
          <p:cNvPr id="30" name="Content Placeholder 2"/>
          <p:cNvSpPr txBox="1">
            <a:spLocks/>
          </p:cNvSpPr>
          <p:nvPr/>
        </p:nvSpPr>
        <p:spPr>
          <a:xfrm>
            <a:off x="6449418" y="1679114"/>
            <a:ext cx="2530519"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a:t>
            </a:r>
            <a:r>
              <a:rPr lang="en-GB" sz="1100" dirty="0">
                <a:solidFill>
                  <a:srgbClr val="000000"/>
                </a:solidFill>
              </a:rPr>
              <a:t>E</a:t>
            </a:r>
            <a:r>
              <a:rPr lang="el-GR" sz="1100" dirty="0">
                <a:solidFill>
                  <a:srgbClr val="000000"/>
                </a:solidFill>
              </a:rPr>
              <a:t>λέγχου Καθόδου </a:t>
            </a:r>
            <a:r>
              <a:rPr lang="en-US" sz="1100" dirty="0">
                <a:solidFill>
                  <a:srgbClr val="000000"/>
                </a:solidFill>
              </a:rPr>
              <a:t>DAC</a:t>
            </a:r>
            <a:endParaRPr lang="el-GR" sz="1100" dirty="0">
              <a:solidFill>
                <a:srgbClr val="000000"/>
              </a:solidFill>
            </a:endParaRPr>
          </a:p>
          <a:p>
            <a:pPr defTabSz="457513">
              <a:defRPr/>
            </a:pPr>
            <a:r>
              <a:rPr lang="el-GR" sz="1100" dirty="0">
                <a:solidFill>
                  <a:srgbClr val="000000"/>
                </a:solidFill>
              </a:rPr>
              <a:t>Σύστημα Αναγνώρισης Σημάτων Κυκλοφορίας</a:t>
            </a:r>
          </a:p>
        </p:txBody>
      </p:sp>
    </p:spTree>
    <p:extLst>
      <p:ext uri="{BB962C8B-B14F-4D97-AF65-F5344CB8AC3E}">
        <p14:creationId xmlns:p14="http://schemas.microsoft.com/office/powerpoint/2010/main" val="17090551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5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Double Cab </a:t>
            </a:r>
            <a:r>
              <a:rPr lang="el-GR" sz="2500" b="1" dirty="0">
                <a:solidFill>
                  <a:srgbClr val="FFFFFF"/>
                </a:solidFill>
              </a:rPr>
              <a:t>4</a:t>
            </a:r>
            <a:r>
              <a:rPr lang="en-US" sz="2500" b="1" dirty="0">
                <a:solidFill>
                  <a:srgbClr val="FFFFFF"/>
                </a:solidFill>
              </a:rPr>
              <a:t>x4  -  Premium</a:t>
            </a:r>
            <a:endParaRPr lang="en-GB" sz="2500" b="1" dirty="0">
              <a:solidFill>
                <a:srgbClr val="FFFFFF"/>
              </a:solidFill>
            </a:endParaRPr>
          </a:p>
        </p:txBody>
      </p:sp>
      <p:sp>
        <p:nvSpPr>
          <p:cNvPr id="6" name="Content Placeholder 2"/>
          <p:cNvSpPr txBox="1">
            <a:spLocks/>
          </p:cNvSpPr>
          <p:nvPr/>
        </p:nvSpPr>
        <p:spPr>
          <a:xfrm>
            <a:off x="369659" y="5999409"/>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Premium,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  έκδοσης </a:t>
            </a:r>
            <a:r>
              <a:rPr lang="en-US" sz="1100" i="1" dirty="0">
                <a:solidFill>
                  <a:srgbClr val="FFFFFF"/>
                </a:solidFill>
              </a:rPr>
              <a:t> Cruiser .</a:t>
            </a:r>
          </a:p>
          <a:p>
            <a:pPr marL="0" indent="0">
              <a:buNone/>
            </a:pPr>
            <a:r>
              <a:rPr lang="en-US" sz="1100" i="1" dirty="0">
                <a:solidFill>
                  <a:srgbClr val="FFFFFF"/>
                </a:solidFill>
              </a:rPr>
              <a:t> H </a:t>
            </a:r>
            <a:r>
              <a:rPr lang="el-GR" sz="1100" i="1" dirty="0">
                <a:solidFill>
                  <a:srgbClr val="FFFFFF"/>
                </a:solidFill>
              </a:rPr>
              <a:t>έκδοση </a:t>
            </a:r>
            <a:r>
              <a:rPr lang="en-US" sz="1100" i="1" dirty="0">
                <a:solidFill>
                  <a:srgbClr val="FFFFFF"/>
                </a:solidFill>
              </a:rPr>
              <a:t>Premium </a:t>
            </a:r>
            <a:r>
              <a:rPr lang="el-GR" sz="1100" i="1" dirty="0">
                <a:solidFill>
                  <a:srgbClr val="FFFFFF"/>
                </a:solidFill>
              </a:rPr>
              <a:t>διατίθεται και με Αυτόματο κιβώτιο ταχυτήτων.</a:t>
            </a:r>
            <a:endParaRPr lang="en-US"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29382" y="614081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504503" y="1140022"/>
            <a:ext cx="2115325"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850889" y="1140022"/>
            <a:ext cx="255441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605970" y="1140022"/>
            <a:ext cx="2262800"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21" name="Rectangle 20"/>
          <p:cNvSpPr/>
          <p:nvPr/>
        </p:nvSpPr>
        <p:spPr>
          <a:xfrm>
            <a:off x="372444" y="1960295"/>
            <a:ext cx="981271" cy="3544561"/>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Double Cab </a:t>
            </a:r>
            <a:endParaRPr lang="el-GR" sz="1400" b="1" dirty="0">
              <a:solidFill>
                <a:srgbClr val="FFFFFF"/>
              </a:solidFill>
              <a:latin typeface="Toyota Display"/>
            </a:endParaRP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Premium</a:t>
            </a:r>
          </a:p>
        </p:txBody>
      </p:sp>
      <p:sp>
        <p:nvSpPr>
          <p:cNvPr id="18" name="Content Placeholder 2"/>
          <p:cNvSpPr txBox="1">
            <a:spLocks/>
          </p:cNvSpPr>
          <p:nvPr/>
        </p:nvSpPr>
        <p:spPr>
          <a:xfrm>
            <a:off x="1419792" y="1843934"/>
            <a:ext cx="2251062" cy="1918466"/>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Ζάντες αλουμινίου 18’’</a:t>
            </a:r>
          </a:p>
          <a:p>
            <a:pPr defTabSz="457513">
              <a:defRPr/>
            </a:pPr>
            <a:r>
              <a:rPr lang="el-GR" sz="1100" dirty="0">
                <a:solidFill>
                  <a:srgbClr val="000000"/>
                </a:solidFill>
              </a:rPr>
              <a:t>Εμπρός προβολείς </a:t>
            </a:r>
            <a:r>
              <a:rPr lang="en-US" sz="1100" dirty="0">
                <a:solidFill>
                  <a:srgbClr val="000000"/>
                </a:solidFill>
              </a:rPr>
              <a:t>LED</a:t>
            </a:r>
          </a:p>
        </p:txBody>
      </p:sp>
      <p:sp>
        <p:nvSpPr>
          <p:cNvPr id="19" name="Content Placeholder 2"/>
          <p:cNvSpPr txBox="1">
            <a:spLocks/>
          </p:cNvSpPr>
          <p:nvPr/>
        </p:nvSpPr>
        <p:spPr>
          <a:xfrm>
            <a:off x="3767455" y="1859846"/>
            <a:ext cx="2960939" cy="1918466"/>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Καθίσματα εμπρός ηλ. ρυθμιζόμενα    </a:t>
            </a:r>
            <a:r>
              <a:rPr lang="en-US" sz="1100" dirty="0">
                <a:solidFill>
                  <a:srgbClr val="000000"/>
                </a:solidFill>
              </a:rPr>
              <a:t>    </a:t>
            </a:r>
            <a:r>
              <a:rPr lang="el-GR" sz="1100" dirty="0">
                <a:solidFill>
                  <a:srgbClr val="000000"/>
                </a:solidFill>
              </a:rPr>
              <a:t>&amp; ανακλινόμενα με μνήμη </a:t>
            </a:r>
          </a:p>
          <a:p>
            <a:pPr defTabSz="457513">
              <a:defRPr/>
            </a:pPr>
            <a:r>
              <a:rPr lang="el-GR" sz="1100" dirty="0">
                <a:solidFill>
                  <a:srgbClr val="000000"/>
                </a:solidFill>
              </a:rPr>
              <a:t>Καθίσματα εμπρός θερμαινόμενα      </a:t>
            </a:r>
            <a:r>
              <a:rPr lang="en-US" sz="1100" dirty="0">
                <a:solidFill>
                  <a:srgbClr val="000000"/>
                </a:solidFill>
              </a:rPr>
              <a:t>    </a:t>
            </a:r>
            <a:r>
              <a:rPr lang="el-GR" sz="1100" dirty="0">
                <a:solidFill>
                  <a:srgbClr val="000000"/>
                </a:solidFill>
              </a:rPr>
              <a:t>και ηλ. ρυθμιζόμενα καθ’ύψος</a:t>
            </a:r>
          </a:p>
          <a:p>
            <a:pPr defTabSz="457513">
              <a:defRPr/>
            </a:pPr>
            <a:r>
              <a:rPr lang="el-GR" sz="1100" dirty="0">
                <a:solidFill>
                  <a:srgbClr val="000000"/>
                </a:solidFill>
              </a:rPr>
              <a:t>Δερμάτινη επένδυση καθισμάτων</a:t>
            </a:r>
          </a:p>
          <a:p>
            <a:pPr defTabSz="457513">
              <a:defRPr/>
            </a:pPr>
            <a:r>
              <a:rPr lang="el-GR" sz="1100" dirty="0">
                <a:solidFill>
                  <a:srgbClr val="000000"/>
                </a:solidFill>
              </a:rPr>
              <a:t>Δερμάτινη επένδυση θυρών εσωτερικά</a:t>
            </a:r>
          </a:p>
          <a:p>
            <a:pPr defTabSz="457513">
              <a:defRPr/>
            </a:pPr>
            <a:r>
              <a:rPr lang="el-GR" sz="1100" dirty="0">
                <a:solidFill>
                  <a:srgbClr val="000000"/>
                </a:solidFill>
              </a:rPr>
              <a:t>Αυτόματος Κλιματισμός</a:t>
            </a:r>
          </a:p>
          <a:p>
            <a:pPr defTabSz="457513">
              <a:defRPr/>
            </a:pPr>
            <a:endParaRPr lang="el-GR" sz="1100" dirty="0">
              <a:solidFill>
                <a:srgbClr val="000000"/>
              </a:solidFill>
            </a:endParaRPr>
          </a:p>
          <a:p>
            <a:pPr defTabSz="457513">
              <a:defRPr/>
            </a:pPr>
            <a:endParaRPr lang="en-US" sz="1100" dirty="0">
              <a:solidFill>
                <a:srgbClr val="000000"/>
              </a:solidFill>
            </a:endParaRPr>
          </a:p>
        </p:txBody>
      </p:sp>
      <p:sp>
        <p:nvSpPr>
          <p:cNvPr id="20" name="Content Placeholder 2"/>
          <p:cNvSpPr txBox="1">
            <a:spLocks/>
          </p:cNvSpPr>
          <p:nvPr/>
        </p:nvSpPr>
        <p:spPr>
          <a:xfrm>
            <a:off x="6567400" y="1889671"/>
            <a:ext cx="2301370" cy="1918466"/>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Έξυπνης Εισόδου</a:t>
            </a:r>
          </a:p>
          <a:p>
            <a:pPr defTabSz="457513">
              <a:defRPr/>
            </a:pPr>
            <a:r>
              <a:rPr lang="el-GR" sz="1100" dirty="0">
                <a:solidFill>
                  <a:srgbClr val="000000"/>
                </a:solidFill>
              </a:rPr>
              <a:t>Σύστημα  Έξυπνης Εκκίνησης</a:t>
            </a:r>
          </a:p>
          <a:p>
            <a:pPr defTabSz="457513">
              <a:defRPr/>
            </a:pPr>
            <a:r>
              <a:rPr lang="el-GR" sz="1100" dirty="0">
                <a:solidFill>
                  <a:srgbClr val="000000"/>
                </a:solidFill>
              </a:rPr>
              <a:t>Ρεζέρβα αλουμινίου</a:t>
            </a:r>
          </a:p>
          <a:p>
            <a:pPr defTabSz="457513">
              <a:defRPr/>
            </a:pPr>
            <a:r>
              <a:rPr lang="el-GR" sz="1100" dirty="0">
                <a:solidFill>
                  <a:srgbClr val="000000"/>
                </a:solidFill>
              </a:rPr>
              <a:t>Φωτιστικά σώματα με δέσμη φωτός ρυθμιζόμενη καθ’ύψος αυτόματα </a:t>
            </a:r>
          </a:p>
        </p:txBody>
      </p:sp>
    </p:spTree>
    <p:extLst>
      <p:ext uri="{BB962C8B-B14F-4D97-AF65-F5344CB8AC3E}">
        <p14:creationId xmlns:p14="http://schemas.microsoft.com/office/powerpoint/2010/main" val="13413518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48" y="-1080"/>
            <a:ext cx="9137953" cy="837792"/>
          </a:xfrm>
          <a:prstGeom prst="rect">
            <a:avLst/>
          </a:prstGeom>
          <a:gradFill>
            <a:gsLst>
              <a:gs pos="98750">
                <a:srgbClr val="A7040B"/>
              </a:gs>
              <a:gs pos="0">
                <a:srgbClr val="FFFFFF">
                  <a:alpha val="0"/>
                </a:srgbClr>
              </a:gs>
              <a:gs pos="0">
                <a:srgbClr val="C00000"/>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defPPr>
              <a:defRPr lang="en-US"/>
            </a:defPPr>
            <a:lvl1pPr defTabSz="1089079" fontAlgn="base">
              <a:lnSpc>
                <a:spcPct val="100000"/>
              </a:lnSpc>
              <a:spcBef>
                <a:spcPts val="1195"/>
              </a:spcBef>
              <a:spcAft>
                <a:spcPts val="597"/>
              </a:spcAft>
              <a:defRPr sz="4000" b="1">
                <a:solidFill>
                  <a:schemeClr val="bg1"/>
                </a:solidFill>
                <a:latin typeface="Toyota Text"/>
                <a:ea typeface="+mj-ea"/>
              </a:defRPr>
            </a:lvl1pPr>
            <a:lvl2pPr fontAlgn="base">
              <a:lnSpc>
                <a:spcPct val="99000"/>
              </a:lnSpc>
              <a:spcBef>
                <a:spcPct val="0"/>
              </a:spcBef>
              <a:spcAft>
                <a:spcPct val="0"/>
              </a:spcAft>
              <a:defRPr sz="3833" b="1">
                <a:solidFill>
                  <a:srgbClr val="CF142B"/>
                </a:solidFill>
                <a:latin typeface="Toyota Display" charset="0"/>
                <a:ea typeface="ＭＳ Ｐゴシック" charset="0"/>
              </a:defRPr>
            </a:lvl2pPr>
            <a:lvl3pPr fontAlgn="base">
              <a:lnSpc>
                <a:spcPct val="99000"/>
              </a:lnSpc>
              <a:spcBef>
                <a:spcPct val="0"/>
              </a:spcBef>
              <a:spcAft>
                <a:spcPct val="0"/>
              </a:spcAft>
              <a:defRPr sz="3833" b="1">
                <a:solidFill>
                  <a:srgbClr val="CF142B"/>
                </a:solidFill>
                <a:latin typeface="Toyota Display" charset="0"/>
                <a:ea typeface="ＭＳ Ｐゴシック" charset="0"/>
              </a:defRPr>
            </a:lvl3pPr>
            <a:lvl4pPr fontAlgn="base">
              <a:lnSpc>
                <a:spcPct val="99000"/>
              </a:lnSpc>
              <a:spcBef>
                <a:spcPct val="0"/>
              </a:spcBef>
              <a:spcAft>
                <a:spcPct val="0"/>
              </a:spcAft>
              <a:defRPr sz="3833" b="1">
                <a:solidFill>
                  <a:srgbClr val="CF142B"/>
                </a:solidFill>
                <a:latin typeface="Toyota Display" charset="0"/>
                <a:ea typeface="ＭＳ Ｐゴシック" charset="0"/>
              </a:defRPr>
            </a:lvl4pPr>
            <a:lvl5pPr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a:defRPr/>
            </a:pPr>
            <a:r>
              <a:rPr lang="el-GR" sz="2800" kern="0" dirty="0" smtClean="0">
                <a:solidFill>
                  <a:srgbClr val="FFFFFF"/>
                </a:solidFill>
                <a:ea typeface="ＭＳ Ｐゴシック"/>
              </a:rPr>
              <a:t>Αδιαμφισβήτητη υπεροχή</a:t>
            </a:r>
            <a:r>
              <a:rPr lang="en-US" sz="2800" kern="0" dirty="0" smtClean="0">
                <a:solidFill>
                  <a:srgbClr val="FFFFFF"/>
                </a:solidFill>
                <a:ea typeface="ＭＳ Ｐゴシック"/>
              </a:rPr>
              <a:t> </a:t>
            </a:r>
            <a:r>
              <a:rPr lang="el-GR" sz="2800" kern="0" dirty="0" smtClean="0">
                <a:solidFill>
                  <a:srgbClr val="FFFFFF"/>
                </a:solidFill>
                <a:ea typeface="ＭＳ Ｐゴシック"/>
              </a:rPr>
              <a:t>έναντι ανταγωνισμού</a:t>
            </a:r>
            <a:endParaRPr lang="en-GB" sz="2800" kern="0" dirty="0">
              <a:solidFill>
                <a:srgbClr val="FFFFFF"/>
              </a:solidFill>
              <a:ea typeface="ＭＳ Ｐゴシック"/>
            </a:endParaRPr>
          </a:p>
        </p:txBody>
      </p:sp>
      <p:sp>
        <p:nvSpPr>
          <p:cNvPr id="13" name="TextBox 12"/>
          <p:cNvSpPr txBox="1"/>
          <p:nvPr/>
        </p:nvSpPr>
        <p:spPr>
          <a:xfrm>
            <a:off x="9132525" y="8409697"/>
            <a:ext cx="2895238" cy="507579"/>
          </a:xfrm>
          <a:prstGeom prst="rect">
            <a:avLst/>
          </a:prstGeom>
          <a:noFill/>
        </p:spPr>
        <p:txBody>
          <a:bodyPr wrap="square" lIns="91211" tIns="45595" rIns="91211" bIns="45595" rtlCol="0">
            <a:spAutoFit/>
          </a:bodyPr>
          <a:lstStyle/>
          <a:p>
            <a:pPr algn="ctr"/>
            <a:r>
              <a:rPr lang="el-GR" sz="2700" b="1" dirty="0">
                <a:solidFill>
                  <a:prstClr val="white"/>
                </a:solidFill>
                <a:effectLst>
                  <a:outerShdw blurRad="38100" dist="38100" dir="2700000" algn="tl">
                    <a:srgbClr val="000000">
                      <a:alpha val="43137"/>
                    </a:srgbClr>
                  </a:outerShdw>
                </a:effectLst>
              </a:rPr>
              <a:t>Τεχνολογία</a:t>
            </a:r>
            <a:endParaRPr lang="en-GB" sz="2700" b="1" dirty="0">
              <a:solidFill>
                <a:prstClr val="white"/>
              </a:solidFill>
              <a:effectLst>
                <a:outerShdw blurRad="38100" dist="38100" dir="2700000" algn="tl">
                  <a:srgbClr val="000000">
                    <a:alpha val="43137"/>
                  </a:srgbClr>
                </a:outerShdw>
              </a:effectLst>
            </a:endParaRPr>
          </a:p>
        </p:txBody>
      </p:sp>
      <p:sp>
        <p:nvSpPr>
          <p:cNvPr id="69" name="Rectangle 68"/>
          <p:cNvSpPr/>
          <p:nvPr/>
        </p:nvSpPr>
        <p:spPr>
          <a:xfrm>
            <a:off x="-36512" y="1052736"/>
            <a:ext cx="6078120" cy="504056"/>
          </a:xfrm>
          <a:prstGeom prst="rect">
            <a:avLst/>
          </a:prstGeom>
          <a:gradFill>
            <a:gsLst>
              <a:gs pos="0">
                <a:srgbClr val="000000">
                  <a:alpha val="0"/>
                </a:srgbClr>
              </a:gs>
              <a:gs pos="100000">
                <a:srgbClr val="D71921">
                  <a:lumMod val="75000"/>
                </a:srgbClr>
              </a:gs>
            </a:gsLst>
            <a:lin ang="10800000" scaled="1"/>
          </a:gradFill>
          <a:ln>
            <a:noFill/>
          </a:ln>
          <a:effectLst/>
        </p:spPr>
        <p:txBody>
          <a:bodyPr vert="horz" wrap="square" lIns="557400" tIns="0" rIns="0" bIns="0" numCol="1" rtlCol="0" anchor="ctr" anchorCtr="0" compatLnSpc="1">
            <a:prstTxWarp prst="textNoShape">
              <a:avLst/>
            </a:prstTxWarp>
            <a:noAutofit/>
          </a:bodyPr>
          <a:lstStyle/>
          <a:p>
            <a:pPr defTabSz="1089079" fontAlgn="base">
              <a:spcBef>
                <a:spcPts val="1195"/>
              </a:spcBef>
              <a:spcAft>
                <a:spcPts val="597"/>
              </a:spcAft>
            </a:pPr>
            <a:r>
              <a:rPr lang="el-GR" sz="2400" b="1" kern="0" dirty="0" smtClean="0">
                <a:solidFill>
                  <a:srgbClr val="FFFFFF"/>
                </a:solidFill>
                <a:latin typeface="Toyota Text"/>
                <a:ea typeface="ＭＳ Ｐゴシック"/>
              </a:rPr>
              <a:t>Κορυφαίο Εκτός δρόμου</a:t>
            </a:r>
            <a:endParaRPr lang="en-GB" sz="2400" b="1" kern="0" dirty="0" smtClean="0">
              <a:solidFill>
                <a:srgbClr val="FFFFFF"/>
              </a:solidFill>
              <a:latin typeface="Toyota Text"/>
              <a:ea typeface="ＭＳ Ｐゴシック"/>
            </a:endParaRPr>
          </a:p>
        </p:txBody>
      </p:sp>
      <p:sp>
        <p:nvSpPr>
          <p:cNvPr id="112" name="Title 3"/>
          <p:cNvSpPr txBox="1">
            <a:spLocks/>
          </p:cNvSpPr>
          <p:nvPr/>
        </p:nvSpPr>
        <p:spPr bwMode="auto">
          <a:xfrm>
            <a:off x="251520" y="1628801"/>
            <a:ext cx="410445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Σύστημα Ενεργού Ελέγχου Πρόσφυσης A-TRC </a:t>
            </a:r>
            <a:r>
              <a:rPr lang="en-US" sz="1400" b="0" dirty="0" smtClean="0">
                <a:solidFill>
                  <a:schemeClr val="tx1"/>
                </a:solidFill>
                <a:latin typeface="Toyota Display"/>
                <a:ea typeface="ＭＳ Ｐゴシック"/>
              </a:rPr>
              <a:t> </a:t>
            </a:r>
            <a:br>
              <a:rPr lang="en-US" sz="1400" b="0" dirty="0" smtClean="0">
                <a:solidFill>
                  <a:schemeClr val="tx1"/>
                </a:solidFill>
                <a:latin typeface="Toyota Display"/>
                <a:ea typeface="ＭＳ Ｐゴシック"/>
              </a:rPr>
            </a:br>
            <a:r>
              <a:rPr lang="el-GR" sz="1400" b="0" dirty="0" smtClean="0">
                <a:solidFill>
                  <a:schemeClr val="tx1"/>
                </a:solidFill>
                <a:latin typeface="Toyota Display"/>
                <a:ea typeface="ＭＳ Ｐゴシック"/>
              </a:rPr>
              <a:t>&amp; κλείδωμα πίσω διαφορικού</a:t>
            </a:r>
            <a:r>
              <a:rPr lang="en-US" sz="1400" b="0" dirty="0" smtClean="0">
                <a:solidFill>
                  <a:schemeClr val="tx1"/>
                </a:solidFill>
                <a:latin typeface="Toyota Display"/>
                <a:ea typeface="ＭＳ Ｐゴシック"/>
              </a:rPr>
              <a:t> (</a:t>
            </a:r>
            <a:r>
              <a:rPr lang="el-GR" sz="1400" b="0" dirty="0" smtClean="0">
                <a:solidFill>
                  <a:schemeClr val="tx1"/>
                </a:solidFill>
                <a:latin typeface="Toyota Display"/>
                <a:ea typeface="ＭＳ Ｐゴシック"/>
              </a:rPr>
              <a:t>4</a:t>
            </a:r>
            <a:r>
              <a:rPr lang="en-US" sz="1400" b="0" dirty="0" smtClean="0">
                <a:solidFill>
                  <a:schemeClr val="tx1"/>
                </a:solidFill>
                <a:latin typeface="Toyota Display"/>
                <a:ea typeface="ＭＳ Ｐゴシック"/>
              </a:rPr>
              <a:t>x4)</a:t>
            </a:r>
            <a:endParaRPr lang="en-GB" sz="1400" b="0" dirty="0">
              <a:solidFill>
                <a:schemeClr val="tx1"/>
              </a:solidFill>
              <a:latin typeface="Toyota Display"/>
              <a:ea typeface="ＭＳ Ｐゴシック"/>
            </a:endParaRPr>
          </a:p>
        </p:txBody>
      </p:sp>
      <p:sp>
        <p:nvSpPr>
          <p:cNvPr id="113" name="Title 3"/>
          <p:cNvSpPr txBox="1">
            <a:spLocks/>
          </p:cNvSpPr>
          <p:nvPr/>
        </p:nvSpPr>
        <p:spPr bwMode="auto">
          <a:xfrm>
            <a:off x="251520" y="2132856"/>
            <a:ext cx="4392488"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Η μεγαλύτερη γωνία </a:t>
            </a:r>
            <a:r>
              <a:rPr lang="el-GR" sz="1400" b="0" dirty="0" smtClean="0">
                <a:solidFill>
                  <a:schemeClr val="tx1"/>
                </a:solidFill>
                <a:latin typeface="Toyota Display"/>
                <a:ea typeface="ＭＳ Ｐゴシック"/>
              </a:rPr>
              <a:t>προσέγγισης</a:t>
            </a:r>
            <a:r>
              <a:rPr lang="en-US" sz="1400" b="0" dirty="0" smtClean="0">
                <a:solidFill>
                  <a:schemeClr val="tx1"/>
                </a:solidFill>
                <a:latin typeface="Toyota Display"/>
                <a:ea typeface="ＭＳ Ｐゴシック"/>
              </a:rPr>
              <a:t> </a:t>
            </a:r>
            <a:r>
              <a:rPr lang="el-GR" sz="1400" b="0" dirty="0" smtClean="0">
                <a:solidFill>
                  <a:schemeClr val="tx1"/>
                </a:solidFill>
                <a:latin typeface="Toyota Display"/>
                <a:ea typeface="ＭＳ Ｐゴシック"/>
              </a:rPr>
              <a:t>και διαφυγής</a:t>
            </a:r>
            <a:endParaRPr lang="en-GB" sz="1400" b="0" dirty="0">
              <a:solidFill>
                <a:schemeClr val="tx1"/>
              </a:solidFill>
              <a:latin typeface="Toyota Display"/>
              <a:ea typeface="ＭＳ Ｐゴシック"/>
            </a:endParaRPr>
          </a:p>
        </p:txBody>
      </p:sp>
      <p:sp>
        <p:nvSpPr>
          <p:cNvPr id="114" name="Title 3"/>
          <p:cNvSpPr txBox="1">
            <a:spLocks/>
          </p:cNvSpPr>
          <p:nvPr/>
        </p:nvSpPr>
        <p:spPr bwMode="auto">
          <a:xfrm>
            <a:off x="251520" y="2492896"/>
            <a:ext cx="410445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Πιο κοντή πρώτη σχέση στο κιβώτιο ταχυτήτων</a:t>
            </a:r>
            <a:endParaRPr lang="en-GB" sz="1400" b="0" dirty="0">
              <a:solidFill>
                <a:schemeClr val="tx1"/>
              </a:solidFill>
              <a:latin typeface="Toyota Display"/>
              <a:ea typeface="ＭＳ Ｐゴシック"/>
            </a:endParaRPr>
          </a:p>
        </p:txBody>
      </p:sp>
      <p:sp>
        <p:nvSpPr>
          <p:cNvPr id="115" name="Title 1"/>
          <p:cNvSpPr txBox="1">
            <a:spLocks/>
          </p:cNvSpPr>
          <p:nvPr/>
        </p:nvSpPr>
        <p:spPr bwMode="auto">
          <a:xfrm>
            <a:off x="6373" y="2996953"/>
            <a:ext cx="5789763" cy="504055"/>
          </a:xfrm>
          <a:prstGeom prst="rect">
            <a:avLst/>
          </a:prstGeom>
          <a:gradFill>
            <a:gsLst>
              <a:gs pos="0">
                <a:srgbClr val="000000">
                  <a:alpha val="0"/>
                </a:srgbClr>
              </a:gs>
              <a:gs pos="55000">
                <a:srgbClr val="D71921">
                  <a:lumMod val="75000"/>
                </a:srgbClr>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lvl1pPr algn="l" rtl="0" fontAlgn="base">
              <a:lnSpc>
                <a:spcPct val="90000"/>
              </a:lnSpc>
              <a:spcBef>
                <a:spcPct val="0"/>
              </a:spcBef>
              <a:spcAft>
                <a:spcPct val="0"/>
              </a:spcAft>
              <a:defRPr sz="4000" b="1">
                <a:solidFill>
                  <a:schemeClr val="accent2"/>
                </a:solidFill>
                <a:latin typeface="+mj-lt"/>
                <a:ea typeface="+mj-ea"/>
                <a:cs typeface="+mj-cs"/>
              </a:defRPr>
            </a:lvl1pPr>
            <a:lvl2pPr algn="l" rtl="0" fontAlgn="base">
              <a:lnSpc>
                <a:spcPct val="99000"/>
              </a:lnSpc>
              <a:spcBef>
                <a:spcPct val="0"/>
              </a:spcBef>
              <a:spcAft>
                <a:spcPct val="0"/>
              </a:spcAft>
              <a:defRPr sz="3833" b="1">
                <a:solidFill>
                  <a:srgbClr val="CF142B"/>
                </a:solidFill>
                <a:latin typeface="Toyota Display" charset="0"/>
                <a:ea typeface="ＭＳ Ｐゴシック" charset="0"/>
              </a:defRPr>
            </a:lvl2pPr>
            <a:lvl3pPr algn="l" rtl="0" fontAlgn="base">
              <a:lnSpc>
                <a:spcPct val="99000"/>
              </a:lnSpc>
              <a:spcBef>
                <a:spcPct val="0"/>
              </a:spcBef>
              <a:spcAft>
                <a:spcPct val="0"/>
              </a:spcAft>
              <a:defRPr sz="3833" b="1">
                <a:solidFill>
                  <a:srgbClr val="CF142B"/>
                </a:solidFill>
                <a:latin typeface="Toyota Display" charset="0"/>
                <a:ea typeface="ＭＳ Ｐゴシック" charset="0"/>
              </a:defRPr>
            </a:lvl3pPr>
            <a:lvl4pPr algn="l" rtl="0" fontAlgn="base">
              <a:lnSpc>
                <a:spcPct val="99000"/>
              </a:lnSpc>
              <a:spcBef>
                <a:spcPct val="0"/>
              </a:spcBef>
              <a:spcAft>
                <a:spcPct val="0"/>
              </a:spcAft>
              <a:defRPr sz="3833" b="1">
                <a:solidFill>
                  <a:srgbClr val="CF142B"/>
                </a:solidFill>
                <a:latin typeface="Toyota Display" charset="0"/>
                <a:ea typeface="ＭＳ Ｐゴシック" charset="0"/>
              </a:defRPr>
            </a:lvl4pPr>
            <a:lvl5pPr algn="l" rtl="0"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algn="l" rtl="0"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algn="l" rtl="0"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algn="l" rtl="0"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algn="l" rtl="0"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defTabSz="1089079">
              <a:lnSpc>
                <a:spcPct val="100000"/>
              </a:lnSpc>
              <a:spcBef>
                <a:spcPts val="1195"/>
              </a:spcBef>
              <a:spcAft>
                <a:spcPts val="597"/>
              </a:spcAft>
            </a:pPr>
            <a:r>
              <a:rPr lang="el-GR" sz="2400" kern="0" dirty="0" smtClean="0">
                <a:solidFill>
                  <a:srgbClr val="FFFFFF"/>
                </a:solidFill>
                <a:latin typeface="Toyota Text"/>
                <a:ea typeface="ＭＳ Ｐゴシック"/>
              </a:rPr>
              <a:t>Κινητήρας 2.4</a:t>
            </a:r>
            <a:r>
              <a:rPr lang="en-US" sz="2400" kern="0" dirty="0" smtClean="0">
                <a:solidFill>
                  <a:srgbClr val="FFFFFF"/>
                </a:solidFill>
                <a:latin typeface="Toyota Text"/>
                <a:ea typeface="ＭＳ Ｐゴシック"/>
              </a:rPr>
              <a:t>D Euro 6</a:t>
            </a:r>
            <a:endParaRPr lang="en-GB" sz="2400" kern="0" dirty="0">
              <a:solidFill>
                <a:srgbClr val="FFFFFF"/>
              </a:solidFill>
              <a:latin typeface="Toyota Text"/>
              <a:ea typeface="ＭＳ Ｐゴシック"/>
            </a:endParaRPr>
          </a:p>
        </p:txBody>
      </p:sp>
      <p:sp>
        <p:nvSpPr>
          <p:cNvPr id="116" name="Title 3"/>
          <p:cNvSpPr txBox="1">
            <a:spLocks/>
          </p:cNvSpPr>
          <p:nvPr/>
        </p:nvSpPr>
        <p:spPr bwMode="auto">
          <a:xfrm>
            <a:off x="251520" y="3645025"/>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Με </a:t>
            </a:r>
            <a:r>
              <a:rPr lang="en-US" sz="1400" b="0" dirty="0" smtClean="0">
                <a:solidFill>
                  <a:schemeClr val="tx1"/>
                </a:solidFill>
                <a:latin typeface="Toyota Display"/>
                <a:ea typeface="ＭＳ Ｐゴシック"/>
              </a:rPr>
              <a:t>standard 6-</a:t>
            </a:r>
            <a:r>
              <a:rPr lang="el-GR" sz="1400" b="0" dirty="0" err="1" smtClean="0">
                <a:solidFill>
                  <a:schemeClr val="tx1"/>
                </a:solidFill>
                <a:latin typeface="Toyota Display"/>
                <a:ea typeface="ＭＳ Ｐゴシック"/>
              </a:rPr>
              <a:t>τάχυτο</a:t>
            </a:r>
            <a:r>
              <a:rPr lang="el-GR" sz="1400" b="0" dirty="0" smtClean="0">
                <a:solidFill>
                  <a:schemeClr val="tx1"/>
                </a:solidFill>
                <a:latin typeface="Toyota Display"/>
                <a:ea typeface="ＭＳ Ｐゴシック"/>
              </a:rPr>
              <a:t> κιβώτιο</a:t>
            </a:r>
            <a:endParaRPr lang="en-GB" sz="1400" b="0" dirty="0">
              <a:solidFill>
                <a:schemeClr val="tx1"/>
              </a:solidFill>
              <a:latin typeface="Toyota Display"/>
              <a:ea typeface="ＭＳ Ｐゴシック"/>
            </a:endParaRPr>
          </a:p>
        </p:txBody>
      </p:sp>
      <p:sp>
        <p:nvSpPr>
          <p:cNvPr id="118" name="Title 3"/>
          <p:cNvSpPr txBox="1">
            <a:spLocks/>
          </p:cNvSpPr>
          <p:nvPr/>
        </p:nvSpPr>
        <p:spPr bwMode="auto">
          <a:xfrm>
            <a:off x="251519" y="4012654"/>
            <a:ext cx="4515331"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Επιλογή Λειτουργίας </a:t>
            </a:r>
            <a:r>
              <a:rPr lang="en-US" sz="1400" b="0" dirty="0" smtClean="0">
                <a:solidFill>
                  <a:schemeClr val="tx1"/>
                </a:solidFill>
                <a:latin typeface="Toyota Display"/>
                <a:ea typeface="ＭＳ Ｐゴシック"/>
              </a:rPr>
              <a:t>Eco &amp; Power Mode</a:t>
            </a:r>
            <a:r>
              <a:rPr lang="el-GR" sz="1400" b="0" dirty="0" smtClean="0">
                <a:solidFill>
                  <a:schemeClr val="tx1"/>
                </a:solidFill>
                <a:latin typeface="Toyota Display"/>
                <a:ea typeface="ＭＳ Ｐゴシック"/>
              </a:rPr>
              <a:t> </a:t>
            </a:r>
            <a:endParaRPr lang="en-GB" sz="1400" b="0" dirty="0">
              <a:solidFill>
                <a:schemeClr val="tx1"/>
              </a:solidFill>
              <a:latin typeface="Toyota Display"/>
              <a:ea typeface="ＭＳ Ｐゴシック"/>
            </a:endParaRPr>
          </a:p>
        </p:txBody>
      </p:sp>
      <p:sp>
        <p:nvSpPr>
          <p:cNvPr id="119" name="Title 3"/>
          <p:cNvSpPr txBox="1">
            <a:spLocks/>
          </p:cNvSpPr>
          <p:nvPr/>
        </p:nvSpPr>
        <p:spPr bwMode="auto">
          <a:xfrm>
            <a:off x="251519" y="4365104"/>
            <a:ext cx="451533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n-US" sz="1400" b="0" dirty="0" smtClean="0">
                <a:solidFill>
                  <a:schemeClr val="tx1"/>
                </a:solidFill>
                <a:latin typeface="Toyota Display"/>
                <a:ea typeface="ＭＳ Ｐゴシック"/>
              </a:rPr>
              <a:t>H </a:t>
            </a:r>
            <a:r>
              <a:rPr lang="el-GR" sz="1400" b="0" dirty="0" smtClean="0">
                <a:solidFill>
                  <a:schemeClr val="tx1"/>
                </a:solidFill>
                <a:latin typeface="Toyota Display"/>
                <a:ea typeface="ＭＳ Ｐゴシック"/>
              </a:rPr>
              <a:t>μεγαλύτερη ικανότητα έλξης 1.200</a:t>
            </a:r>
            <a:r>
              <a:rPr lang="en-US" sz="1400" b="0" dirty="0" smtClean="0">
                <a:solidFill>
                  <a:schemeClr val="tx1"/>
                </a:solidFill>
                <a:latin typeface="Toyota Display"/>
                <a:ea typeface="ＭＳ Ｐゴシック"/>
              </a:rPr>
              <a:t>kg</a:t>
            </a:r>
          </a:p>
          <a:p>
            <a:pPr defTabSz="1296687"/>
            <a:r>
              <a:rPr lang="en-US" sz="1400" b="0" dirty="0" smtClean="0">
                <a:solidFill>
                  <a:schemeClr val="tx1"/>
                </a:solidFill>
                <a:latin typeface="Toyota Display"/>
                <a:ea typeface="ＭＳ Ｐゴシック"/>
              </a:rPr>
              <a:t>(1.500kg </a:t>
            </a:r>
            <a:r>
              <a:rPr lang="el-GR" sz="1400" b="0" dirty="0" smtClean="0">
                <a:solidFill>
                  <a:schemeClr val="tx1"/>
                </a:solidFill>
                <a:latin typeface="Toyota Display"/>
                <a:ea typeface="ＭＳ Ｐゴシック"/>
              </a:rPr>
              <a:t>από παραγωγή Σεπτεμβρίου)</a:t>
            </a:r>
            <a:endParaRPr lang="en-GB" sz="1400" b="0" dirty="0">
              <a:solidFill>
                <a:schemeClr val="tx1"/>
              </a:solidFill>
              <a:latin typeface="Toyota Display"/>
              <a:ea typeface="ＭＳ Ｐゴシック"/>
            </a:endParaRPr>
          </a:p>
        </p:txBody>
      </p:sp>
      <p:sp>
        <p:nvSpPr>
          <p:cNvPr id="120" name="Title 1"/>
          <p:cNvSpPr txBox="1">
            <a:spLocks/>
          </p:cNvSpPr>
          <p:nvPr/>
        </p:nvSpPr>
        <p:spPr bwMode="auto">
          <a:xfrm>
            <a:off x="6373" y="5013176"/>
            <a:ext cx="5789763" cy="504055"/>
          </a:xfrm>
          <a:prstGeom prst="rect">
            <a:avLst/>
          </a:prstGeom>
          <a:gradFill>
            <a:gsLst>
              <a:gs pos="0">
                <a:srgbClr val="000000">
                  <a:alpha val="0"/>
                </a:srgbClr>
              </a:gs>
              <a:gs pos="55000">
                <a:srgbClr val="D71921">
                  <a:lumMod val="75000"/>
                </a:srgbClr>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lvl1pPr algn="l" rtl="0" fontAlgn="base">
              <a:lnSpc>
                <a:spcPct val="90000"/>
              </a:lnSpc>
              <a:spcBef>
                <a:spcPct val="0"/>
              </a:spcBef>
              <a:spcAft>
                <a:spcPct val="0"/>
              </a:spcAft>
              <a:defRPr sz="4000" b="1">
                <a:solidFill>
                  <a:schemeClr val="accent2"/>
                </a:solidFill>
                <a:latin typeface="+mj-lt"/>
                <a:ea typeface="+mj-ea"/>
                <a:cs typeface="+mj-cs"/>
              </a:defRPr>
            </a:lvl1pPr>
            <a:lvl2pPr algn="l" rtl="0" fontAlgn="base">
              <a:lnSpc>
                <a:spcPct val="99000"/>
              </a:lnSpc>
              <a:spcBef>
                <a:spcPct val="0"/>
              </a:spcBef>
              <a:spcAft>
                <a:spcPct val="0"/>
              </a:spcAft>
              <a:defRPr sz="3833" b="1">
                <a:solidFill>
                  <a:srgbClr val="CF142B"/>
                </a:solidFill>
                <a:latin typeface="Toyota Display" charset="0"/>
                <a:ea typeface="ＭＳ Ｐゴシック" charset="0"/>
              </a:defRPr>
            </a:lvl2pPr>
            <a:lvl3pPr algn="l" rtl="0" fontAlgn="base">
              <a:lnSpc>
                <a:spcPct val="99000"/>
              </a:lnSpc>
              <a:spcBef>
                <a:spcPct val="0"/>
              </a:spcBef>
              <a:spcAft>
                <a:spcPct val="0"/>
              </a:spcAft>
              <a:defRPr sz="3833" b="1">
                <a:solidFill>
                  <a:srgbClr val="CF142B"/>
                </a:solidFill>
                <a:latin typeface="Toyota Display" charset="0"/>
                <a:ea typeface="ＭＳ Ｐゴシック" charset="0"/>
              </a:defRPr>
            </a:lvl3pPr>
            <a:lvl4pPr algn="l" rtl="0" fontAlgn="base">
              <a:lnSpc>
                <a:spcPct val="99000"/>
              </a:lnSpc>
              <a:spcBef>
                <a:spcPct val="0"/>
              </a:spcBef>
              <a:spcAft>
                <a:spcPct val="0"/>
              </a:spcAft>
              <a:defRPr sz="3833" b="1">
                <a:solidFill>
                  <a:srgbClr val="CF142B"/>
                </a:solidFill>
                <a:latin typeface="Toyota Display" charset="0"/>
                <a:ea typeface="ＭＳ Ｐゴシック" charset="0"/>
              </a:defRPr>
            </a:lvl4pPr>
            <a:lvl5pPr algn="l" rtl="0"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algn="l" rtl="0"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algn="l" rtl="0"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algn="l" rtl="0"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algn="l" rtl="0"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defTabSz="1089079">
              <a:lnSpc>
                <a:spcPct val="100000"/>
              </a:lnSpc>
              <a:spcBef>
                <a:spcPts val="1195"/>
              </a:spcBef>
              <a:spcAft>
                <a:spcPts val="597"/>
              </a:spcAft>
            </a:pPr>
            <a:r>
              <a:rPr lang="el-GR" sz="2400" kern="0" dirty="0" smtClean="0">
                <a:solidFill>
                  <a:srgbClr val="FFFFFF"/>
                </a:solidFill>
                <a:latin typeface="Toyota Text"/>
                <a:ea typeface="ＭＳ Ｐゴシック"/>
              </a:rPr>
              <a:t>Αξεπέραστη Αντοχή</a:t>
            </a:r>
            <a:endParaRPr lang="en-GB" sz="2400" kern="0" dirty="0">
              <a:solidFill>
                <a:srgbClr val="FFFFFF"/>
              </a:solidFill>
              <a:latin typeface="Toyota Text"/>
              <a:ea typeface="ＭＳ Ｐゴシック"/>
            </a:endParaRPr>
          </a:p>
        </p:txBody>
      </p:sp>
      <p:sp>
        <p:nvSpPr>
          <p:cNvPr id="121" name="Title 3"/>
          <p:cNvSpPr txBox="1">
            <a:spLocks/>
          </p:cNvSpPr>
          <p:nvPr/>
        </p:nvSpPr>
        <p:spPr bwMode="auto">
          <a:xfrm>
            <a:off x="264967" y="5668838"/>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20% μεγαλύτερη ακαμψία αμαξώματος</a:t>
            </a:r>
            <a:endParaRPr lang="en-GB" sz="1400" b="0" dirty="0">
              <a:solidFill>
                <a:schemeClr val="tx1"/>
              </a:solidFill>
              <a:latin typeface="Toyota Display"/>
              <a:ea typeface="ＭＳ Ｐゴシック"/>
            </a:endParaRPr>
          </a:p>
        </p:txBody>
      </p:sp>
      <p:sp>
        <p:nvSpPr>
          <p:cNvPr id="122" name="Title 3"/>
          <p:cNvSpPr txBox="1">
            <a:spLocks/>
          </p:cNvSpPr>
          <p:nvPr/>
        </p:nvSpPr>
        <p:spPr bwMode="auto">
          <a:xfrm>
            <a:off x="251520" y="6021288"/>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Πιο ανθεκτικό πάτωμα </a:t>
            </a:r>
            <a:r>
              <a:rPr lang="en-US" sz="1400" b="0" dirty="0" smtClean="0">
                <a:solidFill>
                  <a:schemeClr val="tx1"/>
                </a:solidFill>
                <a:latin typeface="Toyota Display"/>
                <a:ea typeface="ＭＳ Ｐゴシック"/>
              </a:rPr>
              <a:t>x3</a:t>
            </a:r>
            <a:endParaRPr lang="en-GB" sz="1400" b="0" dirty="0">
              <a:solidFill>
                <a:schemeClr val="tx1"/>
              </a:solidFill>
              <a:latin typeface="Toyota Display"/>
              <a:ea typeface="ＭＳ Ｐゴシック"/>
            </a:endParaRPr>
          </a:p>
        </p:txBody>
      </p:sp>
      <p:sp>
        <p:nvSpPr>
          <p:cNvPr id="15" name="Title 3"/>
          <p:cNvSpPr txBox="1">
            <a:spLocks/>
          </p:cNvSpPr>
          <p:nvPr/>
        </p:nvSpPr>
        <p:spPr bwMode="auto">
          <a:xfrm>
            <a:off x="251520" y="6388918"/>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defTabSz="1296687"/>
            <a:r>
              <a:rPr lang="el-GR" sz="1400" b="0" dirty="0" smtClean="0">
                <a:solidFill>
                  <a:schemeClr val="tx1"/>
                </a:solidFill>
                <a:latin typeface="Toyota Display"/>
                <a:ea typeface="ＭＳ Ｐゴシック"/>
              </a:rPr>
              <a:t>Αναβαθμισμένα Προστατευτικά μηχανής και  ψυγείου και βάση στήριξης ανάρτησης </a:t>
            </a:r>
            <a:endParaRPr lang="en-GB" sz="1400" b="0" dirty="0">
              <a:solidFill>
                <a:schemeClr val="tx1"/>
              </a:solidFill>
              <a:latin typeface="Toyota Display"/>
              <a:ea typeface="ＭＳ Ｐゴシック"/>
            </a:endParaRPr>
          </a:p>
        </p:txBody>
      </p:sp>
    </p:spTree>
    <p:extLst>
      <p:ext uri="{BB962C8B-B14F-4D97-AF65-F5344CB8AC3E}">
        <p14:creationId xmlns:p14="http://schemas.microsoft.com/office/powerpoint/2010/main" val="90209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048" y="-1080"/>
            <a:ext cx="9137953" cy="837792"/>
          </a:xfrm>
          <a:prstGeom prst="rect">
            <a:avLst/>
          </a:prstGeom>
          <a:gradFill>
            <a:gsLst>
              <a:gs pos="98750">
                <a:srgbClr val="A7040B"/>
              </a:gs>
              <a:gs pos="0">
                <a:srgbClr val="FFFFFF">
                  <a:alpha val="0"/>
                </a:srgbClr>
              </a:gs>
              <a:gs pos="0">
                <a:srgbClr val="C00000"/>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defPPr>
              <a:defRPr lang="en-US"/>
            </a:defPPr>
            <a:lvl1pPr defTabSz="1089079" fontAlgn="base">
              <a:lnSpc>
                <a:spcPct val="100000"/>
              </a:lnSpc>
              <a:spcBef>
                <a:spcPts val="1195"/>
              </a:spcBef>
              <a:spcAft>
                <a:spcPts val="597"/>
              </a:spcAft>
              <a:defRPr sz="4000" b="1">
                <a:solidFill>
                  <a:schemeClr val="bg1"/>
                </a:solidFill>
                <a:latin typeface="Toyota Text"/>
                <a:ea typeface="+mj-ea"/>
              </a:defRPr>
            </a:lvl1pPr>
            <a:lvl2pPr fontAlgn="base">
              <a:lnSpc>
                <a:spcPct val="99000"/>
              </a:lnSpc>
              <a:spcBef>
                <a:spcPct val="0"/>
              </a:spcBef>
              <a:spcAft>
                <a:spcPct val="0"/>
              </a:spcAft>
              <a:defRPr sz="3833" b="1">
                <a:solidFill>
                  <a:srgbClr val="CF142B"/>
                </a:solidFill>
                <a:latin typeface="Toyota Display" charset="0"/>
                <a:ea typeface="ＭＳ Ｐゴシック" charset="0"/>
              </a:defRPr>
            </a:lvl2pPr>
            <a:lvl3pPr fontAlgn="base">
              <a:lnSpc>
                <a:spcPct val="99000"/>
              </a:lnSpc>
              <a:spcBef>
                <a:spcPct val="0"/>
              </a:spcBef>
              <a:spcAft>
                <a:spcPct val="0"/>
              </a:spcAft>
              <a:defRPr sz="3833" b="1">
                <a:solidFill>
                  <a:srgbClr val="CF142B"/>
                </a:solidFill>
                <a:latin typeface="Toyota Display" charset="0"/>
                <a:ea typeface="ＭＳ Ｐゴシック" charset="0"/>
              </a:defRPr>
            </a:lvl3pPr>
            <a:lvl4pPr fontAlgn="base">
              <a:lnSpc>
                <a:spcPct val="99000"/>
              </a:lnSpc>
              <a:spcBef>
                <a:spcPct val="0"/>
              </a:spcBef>
              <a:spcAft>
                <a:spcPct val="0"/>
              </a:spcAft>
              <a:defRPr sz="3833" b="1">
                <a:solidFill>
                  <a:srgbClr val="CF142B"/>
                </a:solidFill>
                <a:latin typeface="Toyota Display" charset="0"/>
                <a:ea typeface="ＭＳ Ｐゴシック" charset="0"/>
              </a:defRPr>
            </a:lvl4pPr>
            <a:lvl5pPr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a:defRPr/>
            </a:pPr>
            <a:r>
              <a:rPr lang="el-GR" sz="2800" kern="0" dirty="0" smtClean="0">
                <a:solidFill>
                  <a:srgbClr val="FFFFFF"/>
                </a:solidFill>
                <a:ea typeface="ＭＳ Ｐゴシック"/>
              </a:rPr>
              <a:t>Αδιαμφισβήτητη υπεροχή</a:t>
            </a:r>
            <a:r>
              <a:rPr lang="en-US" sz="2800" kern="0" dirty="0" smtClean="0">
                <a:solidFill>
                  <a:srgbClr val="FFFFFF"/>
                </a:solidFill>
                <a:ea typeface="ＭＳ Ｐゴシック"/>
              </a:rPr>
              <a:t> </a:t>
            </a:r>
            <a:r>
              <a:rPr lang="el-GR" sz="2800" kern="0" dirty="0" smtClean="0">
                <a:solidFill>
                  <a:srgbClr val="FFFFFF"/>
                </a:solidFill>
                <a:ea typeface="ＭＳ Ｐゴシック"/>
              </a:rPr>
              <a:t>έναντι ανταγωνισμού</a:t>
            </a:r>
            <a:endParaRPr lang="en-GB" sz="2800" kern="0" dirty="0">
              <a:solidFill>
                <a:srgbClr val="FFFFFF"/>
              </a:solidFill>
              <a:ea typeface="ＭＳ Ｐゴシック"/>
            </a:endParaRPr>
          </a:p>
        </p:txBody>
      </p:sp>
      <p:sp>
        <p:nvSpPr>
          <p:cNvPr id="13" name="TextBox 12"/>
          <p:cNvSpPr txBox="1"/>
          <p:nvPr/>
        </p:nvSpPr>
        <p:spPr>
          <a:xfrm>
            <a:off x="9132525" y="8409697"/>
            <a:ext cx="2895238" cy="507579"/>
          </a:xfrm>
          <a:prstGeom prst="rect">
            <a:avLst/>
          </a:prstGeom>
          <a:noFill/>
        </p:spPr>
        <p:txBody>
          <a:bodyPr wrap="square" lIns="91211" tIns="45595" rIns="91211" bIns="45595" rtlCol="0">
            <a:spAutoFit/>
          </a:bodyPr>
          <a:lstStyle/>
          <a:p>
            <a:pPr algn="ctr"/>
            <a:r>
              <a:rPr lang="el-GR" sz="2700" b="1" dirty="0">
                <a:solidFill>
                  <a:prstClr val="white"/>
                </a:solidFill>
                <a:effectLst>
                  <a:outerShdw blurRad="38100" dist="38100" dir="2700000" algn="tl">
                    <a:srgbClr val="000000">
                      <a:alpha val="43137"/>
                    </a:srgbClr>
                  </a:outerShdw>
                </a:effectLst>
              </a:rPr>
              <a:t>Τεχνολογία</a:t>
            </a:r>
            <a:endParaRPr lang="en-GB" sz="2700" b="1" dirty="0">
              <a:solidFill>
                <a:prstClr val="white"/>
              </a:solidFill>
              <a:effectLst>
                <a:outerShdw blurRad="38100" dist="38100" dir="2700000" algn="tl">
                  <a:srgbClr val="000000">
                    <a:alpha val="43137"/>
                  </a:srgbClr>
                </a:outerShdw>
              </a:effectLst>
            </a:endParaRPr>
          </a:p>
        </p:txBody>
      </p:sp>
      <p:sp>
        <p:nvSpPr>
          <p:cNvPr id="69" name="Rectangle 68"/>
          <p:cNvSpPr/>
          <p:nvPr/>
        </p:nvSpPr>
        <p:spPr>
          <a:xfrm>
            <a:off x="-36512" y="1052736"/>
            <a:ext cx="6078120" cy="504056"/>
          </a:xfrm>
          <a:prstGeom prst="rect">
            <a:avLst/>
          </a:prstGeom>
          <a:gradFill>
            <a:gsLst>
              <a:gs pos="0">
                <a:srgbClr val="000000">
                  <a:alpha val="0"/>
                </a:srgbClr>
              </a:gs>
              <a:gs pos="100000">
                <a:srgbClr val="D71921">
                  <a:lumMod val="75000"/>
                </a:srgbClr>
              </a:gs>
            </a:gsLst>
            <a:lin ang="10800000" scaled="1"/>
          </a:gradFill>
          <a:ln>
            <a:noFill/>
          </a:ln>
          <a:effectLst/>
        </p:spPr>
        <p:txBody>
          <a:bodyPr vert="horz" wrap="square" lIns="557400" tIns="0" rIns="0" bIns="0" numCol="1" rtlCol="0" anchor="ctr" anchorCtr="0" compatLnSpc="1">
            <a:prstTxWarp prst="textNoShape">
              <a:avLst/>
            </a:prstTxWarp>
            <a:noAutofit/>
          </a:bodyPr>
          <a:lstStyle/>
          <a:p>
            <a:pPr marL="0" marR="0" lvl="0" indent="0" defTabSz="1089079" eaLnBrk="1" fontAlgn="base" latinLnBrk="0" hangingPunct="1">
              <a:lnSpc>
                <a:spcPct val="100000"/>
              </a:lnSpc>
              <a:spcBef>
                <a:spcPts val="1195"/>
              </a:spcBef>
              <a:spcAft>
                <a:spcPts val="597"/>
              </a:spcAft>
              <a:buClrTx/>
              <a:buSzTx/>
              <a:buFontTx/>
              <a:buNone/>
              <a:tabLst/>
              <a:defRPr/>
            </a:pPr>
            <a:r>
              <a:rPr kumimoji="0" lang="el-GR" sz="2400" b="1" i="0" u="none" strike="noStrike" kern="0" cap="none" spc="0" normalizeH="0" baseline="0" noProof="0" dirty="0" smtClean="0">
                <a:ln>
                  <a:noFill/>
                </a:ln>
                <a:solidFill>
                  <a:srgbClr val="FFFFFF"/>
                </a:solidFill>
                <a:effectLst/>
                <a:uLnTx/>
                <a:uFillTx/>
                <a:latin typeface="Toyota Text"/>
                <a:ea typeface="ＭＳ Ｐゴシック"/>
              </a:rPr>
              <a:t>Το πιο </a:t>
            </a:r>
            <a:r>
              <a:rPr kumimoji="0" lang="en-US" sz="2400" b="1" i="0" u="none" strike="noStrike" kern="0" cap="none" spc="0" normalizeH="0" baseline="0" noProof="0" dirty="0" smtClean="0">
                <a:ln>
                  <a:noFill/>
                </a:ln>
                <a:solidFill>
                  <a:srgbClr val="FFFFFF"/>
                </a:solidFill>
                <a:effectLst/>
                <a:uLnTx/>
                <a:uFillTx/>
                <a:latin typeface="Toyota Text"/>
                <a:ea typeface="ＭＳ Ｐゴシック"/>
              </a:rPr>
              <a:t>SUV</a:t>
            </a:r>
            <a:r>
              <a:rPr kumimoji="0" lang="el-GR" sz="2400" b="1" i="0" u="none" strike="noStrike" kern="0" cap="none" spc="0" normalizeH="0" baseline="0" noProof="0" dirty="0" smtClean="0">
                <a:ln>
                  <a:noFill/>
                </a:ln>
                <a:solidFill>
                  <a:srgbClr val="FFFFFF"/>
                </a:solidFill>
                <a:effectLst/>
                <a:uLnTx/>
                <a:uFillTx/>
                <a:latin typeface="Toyota Text"/>
                <a:ea typeface="ＭＳ Ｐゴシック"/>
              </a:rPr>
              <a:t> της κατηγορίας</a:t>
            </a:r>
            <a:endParaRPr kumimoji="0" lang="en-GB" sz="2400" b="1" i="0" u="none" strike="noStrike" kern="0" cap="none" spc="0" normalizeH="0" baseline="0" noProof="0" dirty="0" smtClean="0">
              <a:ln>
                <a:noFill/>
              </a:ln>
              <a:solidFill>
                <a:srgbClr val="FFFFFF"/>
              </a:solidFill>
              <a:effectLst/>
              <a:uLnTx/>
              <a:uFillTx/>
              <a:latin typeface="Toyota Text"/>
              <a:ea typeface="ＭＳ Ｐゴシック"/>
            </a:endParaRPr>
          </a:p>
        </p:txBody>
      </p:sp>
      <p:sp>
        <p:nvSpPr>
          <p:cNvPr id="112" name="Title 3"/>
          <p:cNvSpPr txBox="1">
            <a:spLocks/>
          </p:cNvSpPr>
          <p:nvPr/>
        </p:nvSpPr>
        <p:spPr bwMode="auto">
          <a:xfrm>
            <a:off x="251520" y="1628801"/>
            <a:ext cx="439248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Κορυφαία ηχομόνωση με υλικά υψηλής ποιότητας</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13" name="Title 3"/>
          <p:cNvSpPr txBox="1">
            <a:spLocks/>
          </p:cNvSpPr>
          <p:nvPr/>
        </p:nvSpPr>
        <p:spPr bwMode="auto">
          <a:xfrm>
            <a:off x="251520" y="2068438"/>
            <a:ext cx="6120680"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Εσωτερικό με αντιληπτή ποιότητα και τεχνολογίες επιβατικού </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15" name="Title 1"/>
          <p:cNvSpPr txBox="1">
            <a:spLocks/>
          </p:cNvSpPr>
          <p:nvPr/>
        </p:nvSpPr>
        <p:spPr bwMode="auto">
          <a:xfrm>
            <a:off x="6373" y="2708920"/>
            <a:ext cx="5789763" cy="504055"/>
          </a:xfrm>
          <a:prstGeom prst="rect">
            <a:avLst/>
          </a:prstGeom>
          <a:gradFill>
            <a:gsLst>
              <a:gs pos="0">
                <a:srgbClr val="000000">
                  <a:alpha val="0"/>
                </a:srgbClr>
              </a:gs>
              <a:gs pos="55000">
                <a:srgbClr val="D71921">
                  <a:lumMod val="75000"/>
                </a:srgbClr>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lvl1pPr algn="l" rtl="0" fontAlgn="base">
              <a:lnSpc>
                <a:spcPct val="90000"/>
              </a:lnSpc>
              <a:spcBef>
                <a:spcPct val="0"/>
              </a:spcBef>
              <a:spcAft>
                <a:spcPct val="0"/>
              </a:spcAft>
              <a:defRPr sz="4000" b="1">
                <a:solidFill>
                  <a:schemeClr val="accent2"/>
                </a:solidFill>
                <a:latin typeface="+mj-lt"/>
                <a:ea typeface="+mj-ea"/>
                <a:cs typeface="+mj-cs"/>
              </a:defRPr>
            </a:lvl1pPr>
            <a:lvl2pPr algn="l" rtl="0" fontAlgn="base">
              <a:lnSpc>
                <a:spcPct val="99000"/>
              </a:lnSpc>
              <a:spcBef>
                <a:spcPct val="0"/>
              </a:spcBef>
              <a:spcAft>
                <a:spcPct val="0"/>
              </a:spcAft>
              <a:defRPr sz="3833" b="1">
                <a:solidFill>
                  <a:srgbClr val="CF142B"/>
                </a:solidFill>
                <a:latin typeface="Toyota Display" charset="0"/>
                <a:ea typeface="ＭＳ Ｐゴシック" charset="0"/>
              </a:defRPr>
            </a:lvl2pPr>
            <a:lvl3pPr algn="l" rtl="0" fontAlgn="base">
              <a:lnSpc>
                <a:spcPct val="99000"/>
              </a:lnSpc>
              <a:spcBef>
                <a:spcPct val="0"/>
              </a:spcBef>
              <a:spcAft>
                <a:spcPct val="0"/>
              </a:spcAft>
              <a:defRPr sz="3833" b="1">
                <a:solidFill>
                  <a:srgbClr val="CF142B"/>
                </a:solidFill>
                <a:latin typeface="Toyota Display" charset="0"/>
                <a:ea typeface="ＭＳ Ｐゴシック" charset="0"/>
              </a:defRPr>
            </a:lvl3pPr>
            <a:lvl4pPr algn="l" rtl="0" fontAlgn="base">
              <a:lnSpc>
                <a:spcPct val="99000"/>
              </a:lnSpc>
              <a:spcBef>
                <a:spcPct val="0"/>
              </a:spcBef>
              <a:spcAft>
                <a:spcPct val="0"/>
              </a:spcAft>
              <a:defRPr sz="3833" b="1">
                <a:solidFill>
                  <a:srgbClr val="CF142B"/>
                </a:solidFill>
                <a:latin typeface="Toyota Display" charset="0"/>
                <a:ea typeface="ＭＳ Ｐゴシック" charset="0"/>
              </a:defRPr>
            </a:lvl4pPr>
            <a:lvl5pPr algn="l" rtl="0"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algn="l" rtl="0"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algn="l" rtl="0"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algn="l" rtl="0"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algn="l" rtl="0"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marL="0" marR="0" lvl="0" indent="0" algn="l" defTabSz="1089079" rtl="0" eaLnBrk="1" fontAlgn="base" latinLnBrk="0" hangingPunct="1">
              <a:lnSpc>
                <a:spcPct val="100000"/>
              </a:lnSpc>
              <a:spcBef>
                <a:spcPts val="1195"/>
              </a:spcBef>
              <a:spcAft>
                <a:spcPts val="597"/>
              </a:spcAft>
              <a:buClrTx/>
              <a:buSzTx/>
              <a:buFontTx/>
              <a:buNone/>
              <a:tabLst/>
              <a:defRPr/>
            </a:pPr>
            <a:r>
              <a:rPr kumimoji="0" lang="el-GR" sz="2400" b="1" i="0" u="none" strike="noStrike" kern="0" cap="none" spc="0" normalizeH="0" baseline="0" noProof="0" dirty="0" smtClean="0">
                <a:ln>
                  <a:noFill/>
                </a:ln>
                <a:solidFill>
                  <a:srgbClr val="FFFFFF"/>
                </a:solidFill>
                <a:effectLst/>
                <a:uLnTx/>
                <a:uFillTx/>
                <a:latin typeface="Toyota Text"/>
                <a:ea typeface="ＭＳ Ｐゴシック"/>
                <a:cs typeface="+mj-cs"/>
              </a:rPr>
              <a:t>Σχεδίαση για όλους</a:t>
            </a:r>
            <a:endParaRPr kumimoji="0" lang="en-GB" sz="2400" b="1" i="0" u="none" strike="noStrike" kern="0" cap="none" spc="0" normalizeH="0" baseline="0" noProof="0" dirty="0">
              <a:ln>
                <a:noFill/>
              </a:ln>
              <a:solidFill>
                <a:srgbClr val="FFFFFF"/>
              </a:solidFill>
              <a:effectLst/>
              <a:uLnTx/>
              <a:uFillTx/>
              <a:latin typeface="Toyota Text"/>
              <a:ea typeface="ＭＳ Ｐゴシック"/>
              <a:cs typeface="+mj-cs"/>
            </a:endParaRPr>
          </a:p>
        </p:txBody>
      </p:sp>
      <p:sp>
        <p:nvSpPr>
          <p:cNvPr id="116" name="Title 3"/>
          <p:cNvSpPr txBox="1">
            <a:spLocks/>
          </p:cNvSpPr>
          <p:nvPr/>
        </p:nvSpPr>
        <p:spPr bwMode="auto">
          <a:xfrm>
            <a:off x="251520" y="3356992"/>
            <a:ext cx="554461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Διαθέσιμο σε 3 </a:t>
            </a:r>
            <a:r>
              <a:rPr lang="en-US" sz="1400" b="0" dirty="0" smtClean="0">
                <a:solidFill>
                  <a:schemeClr val="tx1"/>
                </a:solidFill>
                <a:latin typeface="Toyota Display"/>
                <a:ea typeface="ＭＳ Ｐゴシック"/>
              </a:rPr>
              <a:t>body types (Single Cab – Extra Cab – Double Cab</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18" name="Title 3"/>
          <p:cNvSpPr txBox="1">
            <a:spLocks/>
          </p:cNvSpPr>
          <p:nvPr/>
        </p:nvSpPr>
        <p:spPr bwMode="auto">
          <a:xfrm>
            <a:off x="251519" y="3724621"/>
            <a:ext cx="6192689"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Πιο ανθεκτική καρότσα με αυξημένο πλάτος για περισσότερη φόρτωση</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19" name="Title 3"/>
          <p:cNvSpPr txBox="1">
            <a:spLocks/>
          </p:cNvSpPr>
          <p:nvPr/>
        </p:nvSpPr>
        <p:spPr bwMode="auto">
          <a:xfrm>
            <a:off x="251519" y="4077071"/>
            <a:ext cx="451533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noProof="0" dirty="0" smtClean="0">
                <a:solidFill>
                  <a:schemeClr val="tx1"/>
                </a:solidFill>
                <a:latin typeface="Toyota Display"/>
                <a:ea typeface="ＭＳ Ｐゴシック"/>
              </a:rPr>
              <a:t>4 θύρες στο </a:t>
            </a:r>
            <a:r>
              <a:rPr lang="en-US" sz="1400" b="0" noProof="0" dirty="0" smtClean="0">
                <a:solidFill>
                  <a:schemeClr val="tx1"/>
                </a:solidFill>
                <a:latin typeface="Toyota Display"/>
                <a:ea typeface="ＭＳ Ｐゴシック"/>
              </a:rPr>
              <a:t>Extra Cab</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20" name="Title 1"/>
          <p:cNvSpPr txBox="1">
            <a:spLocks/>
          </p:cNvSpPr>
          <p:nvPr/>
        </p:nvSpPr>
        <p:spPr bwMode="auto">
          <a:xfrm>
            <a:off x="6373" y="4941168"/>
            <a:ext cx="5789763" cy="504055"/>
          </a:xfrm>
          <a:prstGeom prst="rect">
            <a:avLst/>
          </a:prstGeom>
          <a:gradFill>
            <a:gsLst>
              <a:gs pos="0">
                <a:srgbClr val="000000">
                  <a:alpha val="0"/>
                </a:srgbClr>
              </a:gs>
              <a:gs pos="55000">
                <a:srgbClr val="D71921">
                  <a:lumMod val="75000"/>
                </a:srgbClr>
              </a:gs>
            </a:gsLst>
            <a:lin ang="10800000" scaled="1"/>
          </a:gradFill>
          <a:ln>
            <a:noFill/>
          </a:ln>
          <a:effectLst/>
          <a:extLst>
            <a:ext uri="{FAA26D3D-D897-4be2-8F04-BA451C77F1D7}">
              <ma14:placeholderFlag xmlns="" xmlns:ma14="http://schemas.microsoft.com/office/mac/drawingml/2011/main" val="1"/>
            </a:ext>
          </a:extLst>
        </p:spPr>
        <p:txBody>
          <a:bodyPr vert="horz" wrap="square" lIns="557400" tIns="0" rIns="0" bIns="0" numCol="1" rtlCol="0" anchor="ctr" anchorCtr="0" compatLnSpc="1">
            <a:prstTxWarp prst="textNoShape">
              <a:avLst/>
            </a:prstTxWarp>
            <a:noAutofit/>
          </a:bodyPr>
          <a:lstStyle>
            <a:lvl1pPr algn="l" rtl="0" fontAlgn="base">
              <a:lnSpc>
                <a:spcPct val="90000"/>
              </a:lnSpc>
              <a:spcBef>
                <a:spcPct val="0"/>
              </a:spcBef>
              <a:spcAft>
                <a:spcPct val="0"/>
              </a:spcAft>
              <a:defRPr sz="4000" b="1">
                <a:solidFill>
                  <a:schemeClr val="accent2"/>
                </a:solidFill>
                <a:latin typeface="+mj-lt"/>
                <a:ea typeface="+mj-ea"/>
                <a:cs typeface="+mj-cs"/>
              </a:defRPr>
            </a:lvl1pPr>
            <a:lvl2pPr algn="l" rtl="0" fontAlgn="base">
              <a:lnSpc>
                <a:spcPct val="99000"/>
              </a:lnSpc>
              <a:spcBef>
                <a:spcPct val="0"/>
              </a:spcBef>
              <a:spcAft>
                <a:spcPct val="0"/>
              </a:spcAft>
              <a:defRPr sz="3833" b="1">
                <a:solidFill>
                  <a:srgbClr val="CF142B"/>
                </a:solidFill>
                <a:latin typeface="Toyota Display" charset="0"/>
                <a:ea typeface="ＭＳ Ｐゴシック" charset="0"/>
              </a:defRPr>
            </a:lvl2pPr>
            <a:lvl3pPr algn="l" rtl="0" fontAlgn="base">
              <a:lnSpc>
                <a:spcPct val="99000"/>
              </a:lnSpc>
              <a:spcBef>
                <a:spcPct val="0"/>
              </a:spcBef>
              <a:spcAft>
                <a:spcPct val="0"/>
              </a:spcAft>
              <a:defRPr sz="3833" b="1">
                <a:solidFill>
                  <a:srgbClr val="CF142B"/>
                </a:solidFill>
                <a:latin typeface="Toyota Display" charset="0"/>
                <a:ea typeface="ＭＳ Ｐゴシック" charset="0"/>
              </a:defRPr>
            </a:lvl3pPr>
            <a:lvl4pPr algn="l" rtl="0" fontAlgn="base">
              <a:lnSpc>
                <a:spcPct val="99000"/>
              </a:lnSpc>
              <a:spcBef>
                <a:spcPct val="0"/>
              </a:spcBef>
              <a:spcAft>
                <a:spcPct val="0"/>
              </a:spcAft>
              <a:defRPr sz="3833" b="1">
                <a:solidFill>
                  <a:srgbClr val="CF142B"/>
                </a:solidFill>
                <a:latin typeface="Toyota Display" charset="0"/>
                <a:ea typeface="ＭＳ Ｐゴシック" charset="0"/>
              </a:defRPr>
            </a:lvl4pPr>
            <a:lvl5pPr algn="l" rtl="0" fontAlgn="base">
              <a:lnSpc>
                <a:spcPct val="99000"/>
              </a:lnSpc>
              <a:spcBef>
                <a:spcPct val="0"/>
              </a:spcBef>
              <a:spcAft>
                <a:spcPct val="0"/>
              </a:spcAft>
              <a:defRPr sz="3833" b="1">
                <a:solidFill>
                  <a:srgbClr val="CF142B"/>
                </a:solidFill>
                <a:latin typeface="Toyota Display" charset="0"/>
                <a:ea typeface="ＭＳ Ｐゴシック" charset="0"/>
              </a:defRPr>
            </a:lvl5pPr>
            <a:lvl6pPr marL="544187" algn="l" rtl="0" fontAlgn="base">
              <a:lnSpc>
                <a:spcPct val="99000"/>
              </a:lnSpc>
              <a:spcBef>
                <a:spcPct val="0"/>
              </a:spcBef>
              <a:spcAft>
                <a:spcPct val="0"/>
              </a:spcAft>
              <a:defRPr sz="3833" b="1">
                <a:solidFill>
                  <a:srgbClr val="CF142B"/>
                </a:solidFill>
                <a:latin typeface="Toyota Display" charset="0"/>
                <a:ea typeface="ＭＳ Ｐゴシック" charset="0"/>
              </a:defRPr>
            </a:lvl6pPr>
            <a:lvl7pPr marL="1088376" algn="l" rtl="0" fontAlgn="base">
              <a:lnSpc>
                <a:spcPct val="99000"/>
              </a:lnSpc>
              <a:spcBef>
                <a:spcPct val="0"/>
              </a:spcBef>
              <a:spcAft>
                <a:spcPct val="0"/>
              </a:spcAft>
              <a:defRPr sz="3833" b="1">
                <a:solidFill>
                  <a:srgbClr val="CF142B"/>
                </a:solidFill>
                <a:latin typeface="Toyota Display" charset="0"/>
                <a:ea typeface="ＭＳ Ｐゴシック" charset="0"/>
              </a:defRPr>
            </a:lvl7pPr>
            <a:lvl8pPr marL="1632564" algn="l" rtl="0" fontAlgn="base">
              <a:lnSpc>
                <a:spcPct val="99000"/>
              </a:lnSpc>
              <a:spcBef>
                <a:spcPct val="0"/>
              </a:spcBef>
              <a:spcAft>
                <a:spcPct val="0"/>
              </a:spcAft>
              <a:defRPr sz="3833" b="1">
                <a:solidFill>
                  <a:srgbClr val="CF142B"/>
                </a:solidFill>
                <a:latin typeface="Toyota Display" charset="0"/>
                <a:ea typeface="ＭＳ Ｐゴシック" charset="0"/>
              </a:defRPr>
            </a:lvl8pPr>
            <a:lvl9pPr marL="2176752" algn="l" rtl="0" fontAlgn="base">
              <a:lnSpc>
                <a:spcPct val="99000"/>
              </a:lnSpc>
              <a:spcBef>
                <a:spcPct val="0"/>
              </a:spcBef>
              <a:spcAft>
                <a:spcPct val="0"/>
              </a:spcAft>
              <a:defRPr sz="3833" b="1">
                <a:solidFill>
                  <a:srgbClr val="CF142B"/>
                </a:solidFill>
                <a:latin typeface="Toyota Display" charset="0"/>
                <a:ea typeface="ＭＳ Ｐゴシック" charset="0"/>
              </a:defRPr>
            </a:lvl9pPr>
          </a:lstStyle>
          <a:p>
            <a:pPr marL="0" marR="0" lvl="0" indent="0" algn="l" defTabSz="1089079" rtl="0" eaLnBrk="1" fontAlgn="base" latinLnBrk="0" hangingPunct="1">
              <a:lnSpc>
                <a:spcPct val="100000"/>
              </a:lnSpc>
              <a:spcBef>
                <a:spcPts val="1195"/>
              </a:spcBef>
              <a:spcAft>
                <a:spcPts val="597"/>
              </a:spcAft>
              <a:buClrTx/>
              <a:buSzTx/>
              <a:buFontTx/>
              <a:buNone/>
              <a:tabLst/>
              <a:defRPr/>
            </a:pPr>
            <a:r>
              <a:rPr lang="el-GR" sz="2400" kern="0" dirty="0" smtClean="0">
                <a:solidFill>
                  <a:srgbClr val="FFFFFF"/>
                </a:solidFill>
                <a:latin typeface="Toyota Text"/>
                <a:ea typeface="ＭＳ Ｐゴシック"/>
              </a:rPr>
              <a:t>Ασύγκριτη Ασφάλεια</a:t>
            </a:r>
            <a:endParaRPr kumimoji="0" lang="en-GB" sz="2400" b="1" i="0" u="none" strike="noStrike" kern="0" cap="none" spc="0" normalizeH="0" baseline="0" noProof="0" dirty="0">
              <a:ln>
                <a:noFill/>
              </a:ln>
              <a:solidFill>
                <a:srgbClr val="FFFFFF"/>
              </a:solidFill>
              <a:effectLst/>
              <a:uLnTx/>
              <a:uFillTx/>
              <a:latin typeface="Toyota Text"/>
              <a:ea typeface="ＭＳ Ｐゴシック"/>
              <a:cs typeface="+mj-cs"/>
            </a:endParaRPr>
          </a:p>
        </p:txBody>
      </p:sp>
      <p:sp>
        <p:nvSpPr>
          <p:cNvPr id="121" name="Title 3"/>
          <p:cNvSpPr txBox="1">
            <a:spLocks/>
          </p:cNvSpPr>
          <p:nvPr/>
        </p:nvSpPr>
        <p:spPr bwMode="auto">
          <a:xfrm>
            <a:off x="264967" y="5596830"/>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n-US" sz="1400" b="0" dirty="0" smtClean="0">
                <a:solidFill>
                  <a:schemeClr val="tx1"/>
                </a:solidFill>
                <a:latin typeface="Toyota Display"/>
                <a:ea typeface="ＭＳ Ｐゴシック"/>
              </a:rPr>
              <a:t>To </a:t>
            </a:r>
            <a:r>
              <a:rPr lang="el-GR" sz="1400" b="0" dirty="0" smtClean="0">
                <a:solidFill>
                  <a:schemeClr val="tx1"/>
                </a:solidFill>
                <a:latin typeface="Toyota Display"/>
                <a:ea typeface="ＭＳ Ｐゴシック"/>
              </a:rPr>
              <a:t>πιο Ολοκληρωμένο Σύστημα Ενεργητικής Ασφάλειας στον κόσμο </a:t>
            </a:r>
            <a:r>
              <a:rPr lang="en-US" sz="1400" b="0" dirty="0" smtClean="0">
                <a:solidFill>
                  <a:schemeClr val="tx1"/>
                </a:solidFill>
                <a:latin typeface="Toyota Display"/>
                <a:ea typeface="ＭＳ Ｐゴシック"/>
              </a:rPr>
              <a:t>Toyota Safety Sense</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22" name="Title 3"/>
          <p:cNvSpPr txBox="1">
            <a:spLocks/>
          </p:cNvSpPr>
          <p:nvPr/>
        </p:nvSpPr>
        <p:spPr bwMode="auto">
          <a:xfrm>
            <a:off x="251520" y="6100886"/>
            <a:ext cx="4104456" cy="3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5 Αστέρια </a:t>
            </a:r>
            <a:r>
              <a:rPr lang="en-US" sz="1400" b="0" dirty="0" smtClean="0">
                <a:solidFill>
                  <a:schemeClr val="tx1"/>
                </a:solidFill>
                <a:latin typeface="Toyota Display"/>
                <a:ea typeface="ＭＳ Ｐゴシック"/>
              </a:rPr>
              <a:t>Euro NCAP</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
        <p:nvSpPr>
          <p:cNvPr id="123" name="Title 3"/>
          <p:cNvSpPr txBox="1">
            <a:spLocks/>
          </p:cNvSpPr>
          <p:nvPr/>
        </p:nvSpPr>
        <p:spPr bwMode="auto">
          <a:xfrm>
            <a:off x="251520" y="4437112"/>
            <a:ext cx="4515331"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4800" b="1">
                <a:solidFill>
                  <a:schemeClr val="accent2"/>
                </a:solidFill>
                <a:latin typeface="+mj-lt"/>
                <a:ea typeface="+mj-ea"/>
                <a:cs typeface="+mj-cs"/>
              </a:defRPr>
            </a:lvl1pPr>
            <a:lvl2pPr algn="l" rtl="0" fontAlgn="base">
              <a:lnSpc>
                <a:spcPct val="99000"/>
              </a:lnSpc>
              <a:spcBef>
                <a:spcPct val="0"/>
              </a:spcBef>
              <a:spcAft>
                <a:spcPct val="0"/>
              </a:spcAft>
              <a:defRPr sz="4700" b="1">
                <a:solidFill>
                  <a:srgbClr val="CF142B"/>
                </a:solidFill>
                <a:latin typeface="Toyota Display" charset="0"/>
                <a:ea typeface="ＭＳ Ｐゴシック" charset="0"/>
              </a:defRPr>
            </a:lvl2pPr>
            <a:lvl3pPr algn="l" rtl="0" fontAlgn="base">
              <a:lnSpc>
                <a:spcPct val="99000"/>
              </a:lnSpc>
              <a:spcBef>
                <a:spcPct val="0"/>
              </a:spcBef>
              <a:spcAft>
                <a:spcPct val="0"/>
              </a:spcAft>
              <a:defRPr sz="4700" b="1">
                <a:solidFill>
                  <a:srgbClr val="CF142B"/>
                </a:solidFill>
                <a:latin typeface="Toyota Display" charset="0"/>
                <a:ea typeface="ＭＳ Ｐゴシック" charset="0"/>
              </a:defRPr>
            </a:lvl3pPr>
            <a:lvl4pPr algn="l" rtl="0" fontAlgn="base">
              <a:lnSpc>
                <a:spcPct val="99000"/>
              </a:lnSpc>
              <a:spcBef>
                <a:spcPct val="0"/>
              </a:spcBef>
              <a:spcAft>
                <a:spcPct val="0"/>
              </a:spcAft>
              <a:defRPr sz="4700" b="1">
                <a:solidFill>
                  <a:srgbClr val="CF142B"/>
                </a:solidFill>
                <a:latin typeface="Toyota Display" charset="0"/>
                <a:ea typeface="ＭＳ Ｐゴシック" charset="0"/>
              </a:defRPr>
            </a:lvl4pPr>
            <a:lvl5pPr algn="l" rtl="0" fontAlgn="base">
              <a:lnSpc>
                <a:spcPct val="99000"/>
              </a:lnSpc>
              <a:spcBef>
                <a:spcPct val="0"/>
              </a:spcBef>
              <a:spcAft>
                <a:spcPct val="0"/>
              </a:spcAft>
              <a:defRPr sz="4700" b="1">
                <a:solidFill>
                  <a:srgbClr val="CF142B"/>
                </a:solidFill>
                <a:latin typeface="Toyota Display" charset="0"/>
                <a:ea typeface="ＭＳ Ｐゴシック" charset="0"/>
              </a:defRPr>
            </a:lvl5pPr>
            <a:lvl6pPr marL="649619" algn="l" rtl="0" fontAlgn="base">
              <a:lnSpc>
                <a:spcPct val="99000"/>
              </a:lnSpc>
              <a:spcBef>
                <a:spcPct val="0"/>
              </a:spcBef>
              <a:spcAft>
                <a:spcPct val="0"/>
              </a:spcAft>
              <a:defRPr sz="4700" b="1">
                <a:solidFill>
                  <a:srgbClr val="CF142B"/>
                </a:solidFill>
                <a:latin typeface="Toyota Display" charset="0"/>
                <a:ea typeface="ＭＳ Ｐゴシック" charset="0"/>
              </a:defRPr>
            </a:lvl6pPr>
            <a:lvl7pPr marL="1299240" algn="l" rtl="0" fontAlgn="base">
              <a:lnSpc>
                <a:spcPct val="99000"/>
              </a:lnSpc>
              <a:spcBef>
                <a:spcPct val="0"/>
              </a:spcBef>
              <a:spcAft>
                <a:spcPct val="0"/>
              </a:spcAft>
              <a:defRPr sz="4700" b="1">
                <a:solidFill>
                  <a:srgbClr val="CF142B"/>
                </a:solidFill>
                <a:latin typeface="Toyota Display" charset="0"/>
                <a:ea typeface="ＭＳ Ｐゴシック" charset="0"/>
              </a:defRPr>
            </a:lvl7pPr>
            <a:lvl8pPr marL="1948862" algn="l" rtl="0" fontAlgn="base">
              <a:lnSpc>
                <a:spcPct val="99000"/>
              </a:lnSpc>
              <a:spcBef>
                <a:spcPct val="0"/>
              </a:spcBef>
              <a:spcAft>
                <a:spcPct val="0"/>
              </a:spcAft>
              <a:defRPr sz="4700" b="1">
                <a:solidFill>
                  <a:srgbClr val="CF142B"/>
                </a:solidFill>
                <a:latin typeface="Toyota Display" charset="0"/>
                <a:ea typeface="ＭＳ Ｐゴシック" charset="0"/>
              </a:defRPr>
            </a:lvl8pPr>
            <a:lvl9pPr marL="2598478" algn="l" rtl="0" fontAlgn="base">
              <a:lnSpc>
                <a:spcPct val="99000"/>
              </a:lnSpc>
              <a:spcBef>
                <a:spcPct val="0"/>
              </a:spcBef>
              <a:spcAft>
                <a:spcPct val="0"/>
              </a:spcAft>
              <a:defRPr sz="4700" b="1">
                <a:solidFill>
                  <a:srgbClr val="CF142B"/>
                </a:solidFill>
                <a:latin typeface="Toyota Display" charset="0"/>
                <a:ea typeface="ＭＳ Ｐゴシック" charset="0"/>
              </a:defRPr>
            </a:lvl9pPr>
          </a:lstStyle>
          <a:p>
            <a:pPr marL="0" marR="0" lvl="0" indent="0" algn="l" defTabSz="1296687" rtl="0" eaLnBrk="1" fontAlgn="base" latinLnBrk="0" hangingPunct="1">
              <a:lnSpc>
                <a:spcPct val="90000"/>
              </a:lnSpc>
              <a:spcBef>
                <a:spcPct val="0"/>
              </a:spcBef>
              <a:spcAft>
                <a:spcPct val="0"/>
              </a:spcAft>
              <a:buClrTx/>
              <a:buSzTx/>
              <a:buFontTx/>
              <a:buNone/>
              <a:tabLst/>
              <a:defRPr/>
            </a:pPr>
            <a:r>
              <a:rPr lang="el-GR" sz="1400" b="0" dirty="0" smtClean="0">
                <a:solidFill>
                  <a:schemeClr val="tx1"/>
                </a:solidFill>
                <a:latin typeface="Toyota Display"/>
                <a:ea typeface="ＭＳ Ｐゴシック"/>
              </a:rPr>
              <a:t>Ανώτερο επιβατικό με άνεση για 5 στο </a:t>
            </a:r>
            <a:r>
              <a:rPr lang="en-US" sz="1400" b="0" dirty="0" smtClean="0">
                <a:solidFill>
                  <a:schemeClr val="tx1"/>
                </a:solidFill>
                <a:latin typeface="Toyota Display"/>
                <a:ea typeface="ＭＳ Ｐゴシック"/>
              </a:rPr>
              <a:t>Double Cab</a:t>
            </a:r>
            <a:endParaRPr kumimoji="0" lang="en-GB" sz="1400" b="0" i="0" u="none" strike="noStrike" kern="1200" cap="none" spc="0" normalizeH="0" baseline="0" noProof="0" dirty="0">
              <a:ln>
                <a:noFill/>
              </a:ln>
              <a:solidFill>
                <a:schemeClr val="tx1"/>
              </a:solidFill>
              <a:effectLst/>
              <a:uLnTx/>
              <a:uFillTx/>
              <a:latin typeface="Toyota Display"/>
              <a:ea typeface="ＭＳ Ｐゴシック"/>
            </a:endParaRPr>
          </a:p>
        </p:txBody>
      </p:sp>
    </p:spTree>
    <p:extLst>
      <p:ext uri="{BB962C8B-B14F-4D97-AF65-F5344CB8AC3E}">
        <p14:creationId xmlns:p14="http://schemas.microsoft.com/office/powerpoint/2010/main" val="30048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24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Single Cab </a:t>
            </a:r>
            <a:r>
              <a:rPr lang="el-GR" sz="2500" b="1" dirty="0">
                <a:solidFill>
                  <a:srgbClr val="FFFFFF"/>
                </a:solidFill>
              </a:rPr>
              <a:t>4</a:t>
            </a:r>
            <a:r>
              <a:rPr lang="en-US" sz="2500" b="1" dirty="0">
                <a:solidFill>
                  <a:srgbClr val="FFFFFF"/>
                </a:solidFill>
              </a:rPr>
              <a:t>x2 </a:t>
            </a:r>
            <a:r>
              <a:rPr lang="el-GR" sz="2500" b="1" dirty="0">
                <a:solidFill>
                  <a:srgbClr val="FFFFFF"/>
                </a:solidFill>
              </a:rPr>
              <a:t> </a:t>
            </a:r>
            <a:r>
              <a:rPr lang="en-US" sz="2500" b="1" dirty="0">
                <a:solidFill>
                  <a:srgbClr val="FFFFFF"/>
                </a:solidFill>
              </a:rPr>
              <a:t>-</a:t>
            </a:r>
            <a:r>
              <a:rPr lang="el-GR" sz="2500" b="1" dirty="0">
                <a:solidFill>
                  <a:srgbClr val="FFFFFF"/>
                </a:solidFill>
              </a:rPr>
              <a:t> </a:t>
            </a:r>
            <a:r>
              <a:rPr lang="en-US" sz="2500" b="1" dirty="0">
                <a:solidFill>
                  <a:srgbClr val="FFFFFF"/>
                </a:solidFill>
              </a:rPr>
              <a:t> Standard A/C</a:t>
            </a:r>
            <a:endParaRPr lang="en-GB" sz="2500" b="1" dirty="0">
              <a:solidFill>
                <a:srgbClr val="FFFFFF"/>
              </a:solidFill>
            </a:endParaRPr>
          </a:p>
        </p:txBody>
      </p:sp>
      <p:sp>
        <p:nvSpPr>
          <p:cNvPr id="6" name="Content Placeholder 2"/>
          <p:cNvSpPr txBox="1">
            <a:spLocks/>
          </p:cNvSpPr>
          <p:nvPr/>
        </p:nvSpPr>
        <p:spPr>
          <a:xfrm>
            <a:off x="173848" y="6088259"/>
            <a:ext cx="8824669" cy="479841"/>
          </a:xfrm>
          <a:prstGeom prst="rect">
            <a:avLst/>
          </a:prstGeom>
          <a:solidFill>
            <a:srgbClr val="C00000">
              <a:alpha val="86000"/>
            </a:srgbClr>
          </a:solidFill>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l-GR" sz="1100" i="1" dirty="0">
                <a:solidFill>
                  <a:srgbClr val="FFFFFF"/>
                </a:solidFill>
              </a:rPr>
              <a:t>Η νέα γενιά </a:t>
            </a:r>
            <a:r>
              <a:rPr lang="en-US" sz="1100" i="1" dirty="0">
                <a:solidFill>
                  <a:srgbClr val="FFFFFF"/>
                </a:solidFill>
              </a:rPr>
              <a:t>HILUX </a:t>
            </a:r>
            <a:r>
              <a:rPr lang="el-GR" sz="1100" i="1" dirty="0">
                <a:solidFill>
                  <a:srgbClr val="FFFFFF"/>
                </a:solidFill>
              </a:rPr>
              <a:t>φέρει μια  σημαντική σειρά  χαρακτηριστικών στο βασικό εξοπλισμό των </a:t>
            </a:r>
            <a:r>
              <a:rPr lang="en-US" sz="1100" i="1" dirty="0">
                <a:solidFill>
                  <a:srgbClr val="FFFFFF"/>
                </a:solidFill>
              </a:rPr>
              <a:t>Single Cabs </a:t>
            </a:r>
            <a:r>
              <a:rPr lang="el-GR" sz="1100" i="1" dirty="0">
                <a:solidFill>
                  <a:srgbClr val="FFFFFF"/>
                </a:solidFill>
              </a:rPr>
              <a:t>από τη βασική κιόλας έκδοση. </a:t>
            </a:r>
            <a:endParaRPr lang="en-GB"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70558" y="615972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92639" y="1983994"/>
            <a:ext cx="2467024" cy="2356358"/>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Φώτα Ημέρας</a:t>
            </a:r>
          </a:p>
          <a:p>
            <a:pPr defTabSz="457513">
              <a:defRPr/>
            </a:pPr>
            <a:r>
              <a:rPr lang="el-GR" sz="1100" dirty="0">
                <a:solidFill>
                  <a:srgbClr val="000000"/>
                </a:solidFill>
              </a:rPr>
              <a:t>Εμπρός προβολείς αλογόνου</a:t>
            </a:r>
          </a:p>
          <a:p>
            <a:pPr defTabSz="457513">
              <a:defRPr/>
            </a:pPr>
            <a:r>
              <a:rPr lang="el-GR" sz="1100" dirty="0">
                <a:solidFill>
                  <a:srgbClr val="000000"/>
                </a:solidFill>
              </a:rPr>
              <a:t>Ατσάλινες ζάντες </a:t>
            </a:r>
            <a:r>
              <a:rPr lang="en-GB" sz="1100" dirty="0">
                <a:solidFill>
                  <a:srgbClr val="000000"/>
                </a:solidFill>
              </a:rPr>
              <a:t>17”</a:t>
            </a:r>
            <a:r>
              <a:rPr lang="el-GR" sz="1100" dirty="0">
                <a:solidFill>
                  <a:srgbClr val="000000"/>
                </a:solidFill>
              </a:rPr>
              <a:t> </a:t>
            </a:r>
          </a:p>
          <a:p>
            <a:pPr defTabSz="457513">
              <a:defRPr/>
            </a:pPr>
            <a:r>
              <a:rPr lang="el-GR" sz="1100" dirty="0">
                <a:solidFill>
                  <a:srgbClr val="000000"/>
                </a:solidFill>
              </a:rPr>
              <a:t>Εμπρός</a:t>
            </a:r>
            <a:r>
              <a:rPr lang="en-US" sz="1100" dirty="0">
                <a:solidFill>
                  <a:srgbClr val="000000"/>
                </a:solidFill>
              </a:rPr>
              <a:t> &amp; </a:t>
            </a:r>
            <a:r>
              <a:rPr lang="el-GR" sz="1100" dirty="0">
                <a:solidFill>
                  <a:srgbClr val="000000"/>
                </a:solidFill>
              </a:rPr>
              <a:t>πίσω προφυλακτήρας μαύρος</a:t>
            </a:r>
          </a:p>
          <a:p>
            <a:pPr defTabSz="457513">
              <a:defRPr/>
            </a:pPr>
            <a:r>
              <a:rPr lang="el-GR" sz="1100" dirty="0">
                <a:solidFill>
                  <a:srgbClr val="000000"/>
                </a:solidFill>
              </a:rPr>
              <a:t>Εμπρός γρίλια μαύρη</a:t>
            </a:r>
            <a:r>
              <a:rPr lang="en-GB" sz="1100" dirty="0">
                <a:solidFill>
                  <a:srgbClr val="000000"/>
                </a:solidFill>
              </a:rPr>
              <a:t> </a:t>
            </a:r>
          </a:p>
          <a:p>
            <a:pPr defTabSz="457513">
              <a:defRPr/>
            </a:pPr>
            <a:r>
              <a:rPr lang="el-GR" sz="1100" dirty="0">
                <a:solidFill>
                  <a:srgbClr val="000000"/>
                </a:solidFill>
              </a:rPr>
              <a:t>Καθρέπτες μαύροι</a:t>
            </a:r>
          </a:p>
          <a:p>
            <a:pPr defTabSz="457513">
              <a:defRPr/>
            </a:pPr>
            <a:r>
              <a:rPr lang="el-GR" sz="1100" dirty="0">
                <a:solidFill>
                  <a:srgbClr val="000000"/>
                </a:solidFill>
              </a:rPr>
              <a:t>Προστατευτικό πλαίσιο πίσω </a:t>
            </a:r>
          </a:p>
          <a:p>
            <a:pPr marL="0" indent="0" defTabSz="457513">
              <a:buNone/>
              <a:defRPr/>
            </a:pPr>
            <a:r>
              <a:rPr lang="el-GR" sz="1100" dirty="0">
                <a:solidFill>
                  <a:srgbClr val="000000"/>
                </a:solidFill>
              </a:rPr>
              <a:t>          παρμπρίζ</a:t>
            </a:r>
          </a:p>
          <a:p>
            <a:pPr defTabSz="457513">
              <a:buFontTx/>
              <a:buChar char="-"/>
              <a:defRPr/>
            </a:pPr>
            <a:r>
              <a:rPr lang="el-GR" sz="1100" dirty="0">
                <a:solidFill>
                  <a:srgbClr val="000000"/>
                </a:solidFill>
              </a:rPr>
              <a:t>Λασπωτήρες</a:t>
            </a:r>
          </a:p>
          <a:p>
            <a:pPr marL="0" indent="0" defTabSz="457513">
              <a:buNone/>
              <a:defRPr/>
            </a:pPr>
            <a:endParaRPr lang="el-GR" sz="1100" dirty="0">
              <a:solidFill>
                <a:srgbClr val="000000"/>
              </a:solidFill>
            </a:endParaRPr>
          </a:p>
          <a:p>
            <a:pPr marL="0" indent="0" defTabSz="457513">
              <a:buNone/>
              <a:defRPr/>
            </a:pPr>
            <a:endParaRPr lang="el-GR" sz="1100" dirty="0">
              <a:solidFill>
                <a:srgbClr val="000000"/>
              </a:solidFill>
            </a:endParaRPr>
          </a:p>
        </p:txBody>
      </p:sp>
      <p:sp>
        <p:nvSpPr>
          <p:cNvPr id="9" name="Rectangle 8"/>
          <p:cNvSpPr/>
          <p:nvPr/>
        </p:nvSpPr>
        <p:spPr>
          <a:xfrm>
            <a:off x="1261502" y="1297465"/>
            <a:ext cx="2199798"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700130" y="1297465"/>
            <a:ext cx="2553570"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1" name="Content Placeholder 2"/>
          <p:cNvSpPr txBox="1">
            <a:spLocks/>
          </p:cNvSpPr>
          <p:nvPr/>
        </p:nvSpPr>
        <p:spPr>
          <a:xfrm>
            <a:off x="6369746" y="1968826"/>
            <a:ext cx="2812695" cy="1703189"/>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n-GB" sz="1100" dirty="0">
                <a:solidFill>
                  <a:srgbClr val="000000"/>
                </a:solidFill>
              </a:rPr>
              <a:t>7 </a:t>
            </a:r>
            <a:r>
              <a:rPr lang="el-GR" sz="1100" dirty="0">
                <a:solidFill>
                  <a:srgbClr val="000000"/>
                </a:solidFill>
              </a:rPr>
              <a:t>Αερόσακοι </a:t>
            </a:r>
            <a:r>
              <a:rPr lang="en-US" sz="1100" dirty="0">
                <a:solidFill>
                  <a:srgbClr val="000000"/>
                </a:solidFill>
              </a:rPr>
              <a:t>(</a:t>
            </a:r>
            <a:r>
              <a:rPr lang="el-GR" sz="1100" dirty="0">
                <a:solidFill>
                  <a:srgbClr val="000000"/>
                </a:solidFill>
              </a:rPr>
              <a:t>οδηγού, συνοδηγού, πλευρικοί εμπρός, τύπου κουρτίνας εμπρός και πίσω, γονάτου οδηγού)</a:t>
            </a:r>
            <a:endParaRPr lang="en-GB" sz="1100" dirty="0">
              <a:solidFill>
                <a:srgbClr val="000000"/>
              </a:solidFill>
            </a:endParaRPr>
          </a:p>
          <a:p>
            <a:pPr defTabSz="457513">
              <a:defRPr/>
            </a:pPr>
            <a:r>
              <a:rPr lang="el-GR" sz="1100" dirty="0">
                <a:solidFill>
                  <a:srgbClr val="000000"/>
                </a:solidFill>
              </a:rPr>
              <a:t>Σύστημα Ελέγχου Ευστάθειας </a:t>
            </a:r>
            <a:r>
              <a:rPr lang="en-US" sz="1100" dirty="0">
                <a:solidFill>
                  <a:srgbClr val="000000"/>
                </a:solidFill>
              </a:rPr>
              <a:t>VSC</a:t>
            </a:r>
            <a:endParaRPr lang="en-GB" sz="1100" dirty="0">
              <a:solidFill>
                <a:srgbClr val="000000"/>
              </a:solidFill>
            </a:endParaRPr>
          </a:p>
          <a:p>
            <a:pPr defTabSz="457513">
              <a:defRPr/>
            </a:pPr>
            <a:r>
              <a:rPr lang="el-GR" sz="1100" dirty="0">
                <a:solidFill>
                  <a:srgbClr val="000000"/>
                </a:solidFill>
              </a:rPr>
              <a:t>Σύστημα υποβοήθησης     Εκκίνησης σε Ανηφόρα</a:t>
            </a:r>
            <a:r>
              <a:rPr lang="en-US" sz="1100" dirty="0">
                <a:solidFill>
                  <a:srgbClr val="000000"/>
                </a:solidFill>
              </a:rPr>
              <a:t> HAC</a:t>
            </a:r>
            <a:endParaRPr lang="en-GB" sz="1100" dirty="0">
              <a:solidFill>
                <a:srgbClr val="000000"/>
              </a:solidFill>
            </a:endParaRPr>
          </a:p>
          <a:p>
            <a:pPr defTabSz="457513">
              <a:defRPr/>
            </a:pPr>
            <a:r>
              <a:rPr lang="el-GR" sz="1100" dirty="0">
                <a:solidFill>
                  <a:srgbClr val="000000"/>
                </a:solidFill>
              </a:rPr>
              <a:t>Σύστημα Ελέγχου Ευστάθειας    κατά τη Ρυμούλκηση TSC</a:t>
            </a:r>
          </a:p>
          <a:p>
            <a:pPr defTabSz="457513">
              <a:defRPr/>
            </a:pPr>
            <a:r>
              <a:rPr lang="el-GR" sz="1100" dirty="0">
                <a:solidFill>
                  <a:srgbClr val="000000"/>
                </a:solidFill>
              </a:rPr>
              <a:t>Διακόπτης Λειτουργίας </a:t>
            </a:r>
            <a:r>
              <a:rPr lang="en-US" sz="1100" dirty="0">
                <a:solidFill>
                  <a:srgbClr val="000000"/>
                </a:solidFill>
              </a:rPr>
              <a:t>ECO/POWER</a:t>
            </a:r>
            <a:endParaRPr lang="el-GR" sz="1100" dirty="0">
              <a:solidFill>
                <a:srgbClr val="000000"/>
              </a:solidFill>
            </a:endParaRPr>
          </a:p>
          <a:p>
            <a:pPr defTabSz="457513">
              <a:defRPr/>
            </a:pPr>
            <a:r>
              <a:rPr lang="el-GR" sz="1100" dirty="0" err="1">
                <a:solidFill>
                  <a:srgbClr val="000000"/>
                </a:solidFill>
              </a:rPr>
              <a:t>Αποθαμβωτής</a:t>
            </a:r>
            <a:r>
              <a:rPr lang="el-GR" sz="1100" dirty="0">
                <a:solidFill>
                  <a:srgbClr val="000000"/>
                </a:solidFill>
              </a:rPr>
              <a:t> στο πίσω τζάμι</a:t>
            </a:r>
            <a:endParaRPr lang="en-US" sz="1100" dirty="0">
              <a:solidFill>
                <a:srgbClr val="000000"/>
              </a:solidFill>
            </a:endParaRPr>
          </a:p>
          <a:p>
            <a:pPr defTabSz="457513">
              <a:defRPr/>
            </a:pPr>
            <a:r>
              <a:rPr lang="el-GR" sz="1100" dirty="0">
                <a:solidFill>
                  <a:srgbClr val="000000"/>
                </a:solidFill>
              </a:rPr>
              <a:t>Φωτιστικά σώματα με δέσμη φωτός ρυθμιζόμενη καθ’ύψος</a:t>
            </a:r>
          </a:p>
          <a:p>
            <a:pPr defTabSz="457513">
              <a:defRPr/>
            </a:pPr>
            <a:r>
              <a:rPr lang="en-US" sz="1100" dirty="0">
                <a:solidFill>
                  <a:srgbClr val="000000"/>
                </a:solidFill>
              </a:rPr>
              <a:t>Immobilizer</a:t>
            </a:r>
            <a:endParaRPr lang="el-GR" sz="1100" dirty="0">
              <a:solidFill>
                <a:srgbClr val="000000"/>
              </a:solidFill>
            </a:endParaRPr>
          </a:p>
          <a:p>
            <a:pPr marL="0" indent="0" defTabSz="457513">
              <a:buNone/>
              <a:defRPr/>
            </a:pPr>
            <a:endParaRPr lang="en-GB" sz="1100" dirty="0">
              <a:solidFill>
                <a:srgbClr val="000000"/>
              </a:solidFill>
            </a:endParaRPr>
          </a:p>
          <a:p>
            <a:pPr defTabSz="457513">
              <a:defRPr/>
            </a:pPr>
            <a:endParaRPr lang="en-US" sz="1100" dirty="0">
              <a:solidFill>
                <a:srgbClr val="000000"/>
              </a:solidFill>
            </a:endParaRPr>
          </a:p>
        </p:txBody>
      </p:sp>
      <p:sp>
        <p:nvSpPr>
          <p:cNvPr id="12" name="Rectangle 11"/>
          <p:cNvSpPr/>
          <p:nvPr/>
        </p:nvSpPr>
        <p:spPr>
          <a:xfrm>
            <a:off x="6483411" y="1297465"/>
            <a:ext cx="2448923"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6" name="Content Placeholder 2"/>
          <p:cNvSpPr txBox="1">
            <a:spLocks/>
          </p:cNvSpPr>
          <p:nvPr/>
        </p:nvSpPr>
        <p:spPr>
          <a:xfrm>
            <a:off x="3559664" y="1984159"/>
            <a:ext cx="2936301" cy="534438"/>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Εμπρός καθίσματα ξεχωριστά 50/50</a:t>
            </a:r>
          </a:p>
          <a:p>
            <a:pPr defTabSz="457513">
              <a:defRPr/>
            </a:pPr>
            <a:r>
              <a:rPr lang="el-GR" sz="1100" dirty="0">
                <a:solidFill>
                  <a:srgbClr val="000000"/>
                </a:solidFill>
              </a:rPr>
              <a:t>Επένδυση καθισμάτων </a:t>
            </a:r>
            <a:r>
              <a:rPr lang="en-US" sz="1100" dirty="0">
                <a:solidFill>
                  <a:srgbClr val="000000"/>
                </a:solidFill>
              </a:rPr>
              <a:t>PVC</a:t>
            </a:r>
            <a:r>
              <a:rPr lang="el-GR" sz="1100" dirty="0">
                <a:solidFill>
                  <a:srgbClr val="000000"/>
                </a:solidFill>
              </a:rPr>
              <a:t> </a:t>
            </a:r>
            <a:endParaRPr lang="en-GB" sz="1100" dirty="0">
              <a:solidFill>
                <a:srgbClr val="000000"/>
              </a:solidFill>
            </a:endParaRPr>
          </a:p>
          <a:p>
            <a:pPr defTabSz="457513">
              <a:defRPr/>
            </a:pPr>
            <a:r>
              <a:rPr lang="en-GB" sz="1100" dirty="0">
                <a:solidFill>
                  <a:srgbClr val="000000"/>
                </a:solidFill>
              </a:rPr>
              <a:t>Radio/CD</a:t>
            </a:r>
            <a:r>
              <a:rPr lang="en-US" sz="1100" dirty="0">
                <a:solidFill>
                  <a:srgbClr val="000000"/>
                </a:solidFill>
              </a:rPr>
              <a:t>/ BT/USB/AUX</a:t>
            </a:r>
            <a:endParaRPr lang="el-GR" sz="1100" dirty="0">
              <a:solidFill>
                <a:srgbClr val="000000"/>
              </a:solidFill>
            </a:endParaRPr>
          </a:p>
          <a:p>
            <a:pPr defTabSz="457513">
              <a:defRPr/>
            </a:pPr>
            <a:r>
              <a:rPr lang="el-GR" sz="1100" dirty="0">
                <a:solidFill>
                  <a:srgbClr val="000000"/>
                </a:solidFill>
              </a:rPr>
              <a:t>2 ηχεία</a:t>
            </a:r>
            <a:endParaRPr lang="en-US" sz="1100" dirty="0">
              <a:solidFill>
                <a:srgbClr val="FF0000"/>
              </a:solidFill>
            </a:endParaRPr>
          </a:p>
          <a:p>
            <a:pPr defTabSz="457513">
              <a:defRPr/>
            </a:pPr>
            <a:r>
              <a:rPr lang="en-GB" sz="1100" dirty="0">
                <a:solidFill>
                  <a:srgbClr val="000000"/>
                </a:solidFill>
              </a:rPr>
              <a:t>Air condition</a:t>
            </a:r>
          </a:p>
          <a:p>
            <a:pPr defTabSz="457513">
              <a:defRPr/>
            </a:pPr>
            <a:r>
              <a:rPr lang="el-GR" sz="1100" dirty="0">
                <a:solidFill>
                  <a:srgbClr val="000000"/>
                </a:solidFill>
              </a:rPr>
              <a:t>Οθόνη Πολλαπλών Λειτουργιών</a:t>
            </a:r>
            <a:endParaRPr lang="en-GB" sz="1100" dirty="0">
              <a:solidFill>
                <a:srgbClr val="000000"/>
              </a:solidFill>
            </a:endParaRPr>
          </a:p>
          <a:p>
            <a:pPr defTabSz="457513">
              <a:defRPr/>
            </a:pPr>
            <a:r>
              <a:rPr lang="el-GR" sz="1100" dirty="0">
                <a:solidFill>
                  <a:srgbClr val="000000"/>
                </a:solidFill>
              </a:rPr>
              <a:t>Πρίζα 12</a:t>
            </a:r>
            <a:r>
              <a:rPr lang="en-US" sz="1100" dirty="0">
                <a:solidFill>
                  <a:srgbClr val="000000"/>
                </a:solidFill>
              </a:rPr>
              <a:t>V</a:t>
            </a:r>
          </a:p>
          <a:p>
            <a:pPr defTabSz="457513">
              <a:defRPr/>
            </a:pPr>
            <a:r>
              <a:rPr lang="el-GR" sz="1100" dirty="0">
                <a:solidFill>
                  <a:srgbClr val="000000"/>
                </a:solidFill>
              </a:rPr>
              <a:t>Συρόμενα καθίσματα εμπρός</a:t>
            </a:r>
          </a:p>
          <a:p>
            <a:pPr defTabSz="457513">
              <a:defRPr/>
            </a:pPr>
            <a:r>
              <a:rPr lang="el-GR" sz="1100" dirty="0">
                <a:solidFill>
                  <a:srgbClr val="000000"/>
                </a:solidFill>
              </a:rPr>
              <a:t>Ρύθμιση πλάτης καθισμάτων εμπρός</a:t>
            </a:r>
          </a:p>
          <a:p>
            <a:pPr defTabSz="457513">
              <a:defRPr/>
            </a:pPr>
            <a:r>
              <a:rPr lang="el-GR" sz="1100" dirty="0">
                <a:solidFill>
                  <a:srgbClr val="000000"/>
                </a:solidFill>
              </a:rPr>
              <a:t>Προσκέφαλα εμπρός (δύο)</a:t>
            </a:r>
            <a:endParaRPr lang="en-US" sz="1100" dirty="0">
              <a:solidFill>
                <a:srgbClr val="000000"/>
              </a:solidFill>
            </a:endParaRPr>
          </a:p>
          <a:p>
            <a:pPr defTabSz="457513">
              <a:defRPr/>
            </a:pPr>
            <a:r>
              <a:rPr lang="el-GR" sz="1100" dirty="0">
                <a:solidFill>
                  <a:srgbClr val="000000"/>
                </a:solidFill>
              </a:rPr>
              <a:t>Ντουλαπάκι συνοδηγού με κλειδαριά</a:t>
            </a:r>
          </a:p>
          <a:p>
            <a:pPr defTabSz="457513">
              <a:defRPr/>
            </a:pPr>
            <a:r>
              <a:rPr lang="el-GR" sz="1100" dirty="0">
                <a:solidFill>
                  <a:srgbClr val="000000"/>
                </a:solidFill>
              </a:rPr>
              <a:t>Πατάκια </a:t>
            </a:r>
            <a:r>
              <a:rPr lang="en-US" sz="1100" dirty="0">
                <a:solidFill>
                  <a:srgbClr val="000000"/>
                </a:solidFill>
              </a:rPr>
              <a:t>PVC</a:t>
            </a:r>
          </a:p>
        </p:txBody>
      </p:sp>
      <p:sp>
        <p:nvSpPr>
          <p:cNvPr id="18" name="Rectangle 17"/>
          <p:cNvSpPr/>
          <p:nvPr/>
        </p:nvSpPr>
        <p:spPr>
          <a:xfrm>
            <a:off x="135036" y="1974690"/>
            <a:ext cx="981271" cy="2618814"/>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rPr>
              <a:t>4</a:t>
            </a:r>
            <a:r>
              <a:rPr lang="en-US" sz="1400" b="1" dirty="0">
                <a:solidFill>
                  <a:srgbClr val="FFFFFF"/>
                </a:solidFill>
              </a:rPr>
              <a:t>x2</a:t>
            </a:r>
          </a:p>
          <a:p>
            <a:pPr algn="ctr" defTabSz="911654"/>
            <a:r>
              <a:rPr lang="en-US" sz="1400" b="1" dirty="0">
                <a:solidFill>
                  <a:srgbClr val="FFFFFF"/>
                </a:solidFill>
              </a:rPr>
              <a:t>Single Cab</a:t>
            </a:r>
          </a:p>
          <a:p>
            <a:pPr algn="ctr" defTabSz="911654"/>
            <a:endParaRPr lang="el-GR" sz="1400" b="1" dirty="0">
              <a:solidFill>
                <a:srgbClr val="FFFFFF"/>
              </a:solidFill>
            </a:endParaRPr>
          </a:p>
          <a:p>
            <a:pPr algn="ctr" defTabSz="911654"/>
            <a:r>
              <a:rPr lang="en-US" sz="1400" b="1" dirty="0">
                <a:solidFill>
                  <a:srgbClr val="FFFFFF"/>
                </a:solidFill>
              </a:rPr>
              <a:t>Standard A/C</a:t>
            </a:r>
            <a:endParaRPr lang="en-GB" sz="1400" b="1" dirty="0">
              <a:solidFill>
                <a:srgbClr val="FFFFFF"/>
              </a:solidFill>
            </a:endParaRPr>
          </a:p>
        </p:txBody>
      </p:sp>
    </p:spTree>
    <p:extLst>
      <p:ext uri="{BB962C8B-B14F-4D97-AF65-F5344CB8AC3E}">
        <p14:creationId xmlns:p14="http://schemas.microsoft.com/office/powerpoint/2010/main" val="9705839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24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Single Cab </a:t>
            </a:r>
            <a:r>
              <a:rPr lang="el-GR" sz="2500" b="1" dirty="0">
                <a:solidFill>
                  <a:srgbClr val="FFFFFF"/>
                </a:solidFill>
              </a:rPr>
              <a:t>4</a:t>
            </a:r>
            <a:r>
              <a:rPr lang="en-US" sz="2500" b="1" dirty="0">
                <a:solidFill>
                  <a:srgbClr val="FFFFFF"/>
                </a:solidFill>
              </a:rPr>
              <a:t>x4  -  Comfort</a:t>
            </a:r>
            <a:endParaRPr lang="en-GB" sz="2500" b="1" dirty="0">
              <a:solidFill>
                <a:srgbClr val="FFFFFF"/>
              </a:solidFill>
            </a:endParaRPr>
          </a:p>
        </p:txBody>
      </p:sp>
      <p:sp>
        <p:nvSpPr>
          <p:cNvPr id="6" name="Content Placeholder 2"/>
          <p:cNvSpPr txBox="1">
            <a:spLocks/>
          </p:cNvSpPr>
          <p:nvPr/>
        </p:nvSpPr>
        <p:spPr>
          <a:xfrm>
            <a:off x="268397" y="5918070"/>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Comfort,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 βασικής έκδοσης </a:t>
            </a:r>
            <a:r>
              <a:rPr lang="en-US" sz="1100" i="1" dirty="0">
                <a:solidFill>
                  <a:srgbClr val="FFFFFF"/>
                </a:solidFill>
              </a:rPr>
              <a:t>                         Standard A/C. Ta </a:t>
            </a:r>
            <a:r>
              <a:rPr lang="el-GR" sz="1100" i="1" dirty="0">
                <a:solidFill>
                  <a:srgbClr val="FFFFFF"/>
                </a:solidFill>
              </a:rPr>
              <a:t>συστήματα τεχνολογίας συνδυάζονται με  τη δυνατότητα τετρακίνησης στην παρούσα έκδοση </a:t>
            </a:r>
            <a:r>
              <a:rPr lang="en-US" sz="1100" i="1" dirty="0">
                <a:solidFill>
                  <a:srgbClr val="FFFFFF"/>
                </a:solidFill>
              </a:rPr>
              <a:t>4WD .</a:t>
            </a:r>
            <a:endParaRPr lang="en-GB"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7747" y="6036808"/>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44688" y="1476321"/>
            <a:ext cx="210034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595853" y="1476321"/>
            <a:ext cx="2438122"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404415" y="1476321"/>
            <a:ext cx="2338207"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3" name="Content Placeholder 2"/>
          <p:cNvSpPr txBox="1">
            <a:spLocks/>
          </p:cNvSpPr>
          <p:nvPr/>
        </p:nvSpPr>
        <p:spPr>
          <a:xfrm>
            <a:off x="6330366" y="2295704"/>
            <a:ext cx="2821025"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Ενεργού Ελέγχου Πρόσφυσης A-TRC</a:t>
            </a:r>
          </a:p>
          <a:p>
            <a:pPr defTabSz="457513">
              <a:defRPr/>
            </a:pPr>
            <a:r>
              <a:rPr lang="el-GR" sz="1100" dirty="0">
                <a:solidFill>
                  <a:srgbClr val="000000"/>
                </a:solidFill>
              </a:rPr>
              <a:t>Επιλογέας λειτουργίας 2</a:t>
            </a:r>
            <a:r>
              <a:rPr lang="en-US" sz="1100" dirty="0">
                <a:solidFill>
                  <a:srgbClr val="000000"/>
                </a:solidFill>
              </a:rPr>
              <a:t>WD &lt;-&gt; 4WD</a:t>
            </a:r>
            <a:endParaRPr lang="el-GR" sz="1100" dirty="0">
              <a:solidFill>
                <a:srgbClr val="000000"/>
              </a:solidFill>
            </a:endParaRPr>
          </a:p>
          <a:p>
            <a:pPr defTabSz="457513">
              <a:defRPr/>
            </a:pPr>
            <a:r>
              <a:rPr lang="el-GR" sz="1100" dirty="0">
                <a:solidFill>
                  <a:srgbClr val="000000"/>
                </a:solidFill>
              </a:rPr>
              <a:t>Πίσω διαφορικό</a:t>
            </a:r>
          </a:p>
          <a:p>
            <a:pPr defTabSz="457513">
              <a:defRPr/>
            </a:pPr>
            <a:r>
              <a:rPr lang="el-GR" sz="1100" dirty="0">
                <a:solidFill>
                  <a:srgbClr val="000000"/>
                </a:solidFill>
              </a:rPr>
              <a:t>Κλείδωμα πίσω διαφορικού</a:t>
            </a:r>
          </a:p>
          <a:p>
            <a:pPr defTabSz="457513">
              <a:defRPr/>
            </a:pPr>
            <a:r>
              <a:rPr lang="el-GR" sz="1100" dirty="0">
                <a:solidFill>
                  <a:srgbClr val="000000"/>
                </a:solidFill>
              </a:rPr>
              <a:t>Κλειδαριά στην πόρτα της καρότσας</a:t>
            </a:r>
            <a:endParaRPr lang="en-US" sz="1100" dirty="0">
              <a:solidFill>
                <a:srgbClr val="000000"/>
              </a:solidFill>
            </a:endParaRPr>
          </a:p>
          <a:p>
            <a:pPr defTabSz="457513">
              <a:defRPr/>
            </a:pPr>
            <a:r>
              <a:rPr lang="el-GR" sz="1100" dirty="0">
                <a:solidFill>
                  <a:srgbClr val="000000"/>
                </a:solidFill>
              </a:rPr>
              <a:t>Κεντρικό κλείδωμα θυρών</a:t>
            </a:r>
          </a:p>
        </p:txBody>
      </p:sp>
      <p:sp>
        <p:nvSpPr>
          <p:cNvPr id="14" name="Content Placeholder 2"/>
          <p:cNvSpPr txBox="1">
            <a:spLocks/>
          </p:cNvSpPr>
          <p:nvPr/>
        </p:nvSpPr>
        <p:spPr>
          <a:xfrm>
            <a:off x="3517955" y="2301895"/>
            <a:ext cx="2936301" cy="1449799"/>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smtClean="0">
                <a:solidFill>
                  <a:srgbClr val="000000"/>
                </a:solidFill>
              </a:rPr>
              <a:t>Ηλεκτρικά παράθυρα</a:t>
            </a:r>
          </a:p>
          <a:p>
            <a:pPr defTabSz="457513">
              <a:defRPr/>
            </a:pPr>
            <a:r>
              <a:rPr lang="el-GR" sz="1100" dirty="0" smtClean="0">
                <a:solidFill>
                  <a:srgbClr val="000000"/>
                </a:solidFill>
              </a:rPr>
              <a:t>Ντουλαπάκι </a:t>
            </a:r>
            <a:r>
              <a:rPr lang="el-GR" sz="1100" dirty="0">
                <a:solidFill>
                  <a:srgbClr val="000000"/>
                </a:solidFill>
              </a:rPr>
              <a:t>συνοδηγού με λειτουργία ψύξης </a:t>
            </a:r>
            <a:r>
              <a:rPr lang="en-US" sz="1100" dirty="0">
                <a:solidFill>
                  <a:srgbClr val="000000"/>
                </a:solidFill>
              </a:rPr>
              <a:t> </a:t>
            </a:r>
            <a:r>
              <a:rPr lang="el-GR" sz="1100" dirty="0">
                <a:solidFill>
                  <a:srgbClr val="000000"/>
                </a:solidFill>
              </a:rPr>
              <a:t>Υφασμάτινη επένδυση καθισμάτων</a:t>
            </a:r>
            <a:endParaRPr lang="en-US" sz="1100" dirty="0">
              <a:solidFill>
                <a:srgbClr val="000000"/>
              </a:solidFill>
            </a:endParaRPr>
          </a:p>
          <a:p>
            <a:pPr marL="0" indent="0" defTabSz="457513">
              <a:buNone/>
              <a:defRPr/>
            </a:pPr>
            <a:r>
              <a:rPr lang="en-US" sz="1100" dirty="0">
                <a:solidFill>
                  <a:srgbClr val="000000"/>
                </a:solidFill>
              </a:rPr>
              <a:t>         (</a:t>
            </a:r>
            <a:r>
              <a:rPr lang="el-GR" sz="1100" dirty="0">
                <a:solidFill>
                  <a:srgbClr val="000000"/>
                </a:solidFill>
              </a:rPr>
              <a:t>όχι </a:t>
            </a:r>
            <a:r>
              <a:rPr lang="en-US" sz="1100" dirty="0">
                <a:solidFill>
                  <a:srgbClr val="000000"/>
                </a:solidFill>
              </a:rPr>
              <a:t>PVC)</a:t>
            </a:r>
            <a:endParaRPr lang="el-GR" sz="1100" dirty="0">
              <a:solidFill>
                <a:srgbClr val="000000"/>
              </a:solidFill>
            </a:endParaRPr>
          </a:p>
          <a:p>
            <a:pPr defTabSz="457513">
              <a:defRPr/>
            </a:pPr>
            <a:r>
              <a:rPr lang="el-GR" sz="1100" dirty="0">
                <a:solidFill>
                  <a:srgbClr val="000000"/>
                </a:solidFill>
              </a:rPr>
              <a:t>Υφασμάτινα πλαίσια θυρών </a:t>
            </a:r>
            <a:endParaRPr lang="en-GB" sz="1100" dirty="0">
              <a:solidFill>
                <a:srgbClr val="000000"/>
              </a:solidFill>
            </a:endParaRPr>
          </a:p>
          <a:p>
            <a:pPr defTabSz="457513">
              <a:defRPr/>
            </a:pPr>
            <a:r>
              <a:rPr lang="en-GB" sz="1100" dirty="0">
                <a:solidFill>
                  <a:srgbClr val="000000"/>
                </a:solidFill>
              </a:rPr>
              <a:t>Radio/CD</a:t>
            </a:r>
            <a:r>
              <a:rPr lang="el-GR" sz="1100" dirty="0">
                <a:solidFill>
                  <a:srgbClr val="000000"/>
                </a:solidFill>
              </a:rPr>
              <a:t>/</a:t>
            </a:r>
            <a:r>
              <a:rPr lang="en-US" sz="1100" dirty="0">
                <a:solidFill>
                  <a:srgbClr val="000000"/>
                </a:solidFill>
              </a:rPr>
              <a:t>BT/RDS</a:t>
            </a:r>
            <a:r>
              <a:rPr lang="el-GR" sz="1100" dirty="0">
                <a:solidFill>
                  <a:srgbClr val="000000"/>
                </a:solidFill>
              </a:rPr>
              <a:t>/</a:t>
            </a:r>
            <a:r>
              <a:rPr lang="en-US" sz="1100" dirty="0">
                <a:solidFill>
                  <a:srgbClr val="000000"/>
                </a:solidFill>
              </a:rPr>
              <a:t>USB/AUX</a:t>
            </a:r>
            <a:endParaRPr lang="el-GR" sz="1100" dirty="0">
              <a:solidFill>
                <a:srgbClr val="000000"/>
              </a:solidFill>
            </a:endParaRPr>
          </a:p>
          <a:p>
            <a:pPr marL="0" indent="0" defTabSz="457513">
              <a:buNone/>
              <a:defRPr/>
            </a:pPr>
            <a:endParaRPr lang="en-GB" sz="1100" dirty="0">
              <a:solidFill>
                <a:srgbClr val="000000"/>
              </a:solidFill>
            </a:endParaRPr>
          </a:p>
        </p:txBody>
      </p:sp>
      <p:sp>
        <p:nvSpPr>
          <p:cNvPr id="19" name="Content Placeholder 2"/>
          <p:cNvSpPr txBox="1">
            <a:spLocks/>
          </p:cNvSpPr>
          <p:nvPr/>
        </p:nvSpPr>
        <p:spPr>
          <a:xfrm>
            <a:off x="1098546" y="2294917"/>
            <a:ext cx="2352869"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Θερμαινόμενοι, ηλεκτρικά ρυθμιζόμενοι καθρέπτες</a:t>
            </a:r>
          </a:p>
        </p:txBody>
      </p:sp>
      <p:sp>
        <p:nvSpPr>
          <p:cNvPr id="21" name="Rectangle 20"/>
          <p:cNvSpPr/>
          <p:nvPr/>
        </p:nvSpPr>
        <p:spPr>
          <a:xfrm>
            <a:off x="150998" y="2296595"/>
            <a:ext cx="981271" cy="1841235"/>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Single Cab</a:t>
            </a: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Comfort</a:t>
            </a:r>
            <a:endParaRPr lang="en-GB" sz="1400" b="1" dirty="0">
              <a:solidFill>
                <a:srgbClr val="FFFFFF"/>
              </a:solidFill>
              <a:latin typeface="Toyota Display"/>
            </a:endParaRPr>
          </a:p>
        </p:txBody>
      </p:sp>
    </p:spTree>
    <p:extLst>
      <p:ext uri="{BB962C8B-B14F-4D97-AF65-F5344CB8AC3E}">
        <p14:creationId xmlns:p14="http://schemas.microsoft.com/office/powerpoint/2010/main" val="18533290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24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Extra Cab </a:t>
            </a:r>
            <a:r>
              <a:rPr lang="el-GR" sz="2500" b="1" dirty="0">
                <a:solidFill>
                  <a:srgbClr val="FFFFFF"/>
                </a:solidFill>
              </a:rPr>
              <a:t>4</a:t>
            </a:r>
            <a:r>
              <a:rPr lang="en-US" sz="2500" b="1" dirty="0">
                <a:solidFill>
                  <a:srgbClr val="FFFFFF"/>
                </a:solidFill>
              </a:rPr>
              <a:t>x2 </a:t>
            </a:r>
            <a:r>
              <a:rPr lang="el-GR" sz="2500" b="1" dirty="0">
                <a:solidFill>
                  <a:srgbClr val="FFFFFF"/>
                </a:solidFill>
              </a:rPr>
              <a:t> </a:t>
            </a:r>
            <a:r>
              <a:rPr lang="en-US" sz="2500" b="1" dirty="0">
                <a:solidFill>
                  <a:srgbClr val="FFFFFF"/>
                </a:solidFill>
              </a:rPr>
              <a:t>- </a:t>
            </a:r>
            <a:r>
              <a:rPr lang="el-GR" sz="2500" b="1" dirty="0">
                <a:solidFill>
                  <a:srgbClr val="FFFFFF"/>
                </a:solidFill>
              </a:rPr>
              <a:t> </a:t>
            </a:r>
            <a:r>
              <a:rPr lang="en-US" sz="2500" b="1" dirty="0">
                <a:solidFill>
                  <a:srgbClr val="FFFFFF"/>
                </a:solidFill>
              </a:rPr>
              <a:t>Standard A/C</a:t>
            </a:r>
            <a:endParaRPr lang="en-GB" sz="2500" b="1" dirty="0">
              <a:solidFill>
                <a:srgbClr val="FFFFFF"/>
              </a:solidFill>
            </a:endParaRPr>
          </a:p>
        </p:txBody>
      </p:sp>
      <p:sp>
        <p:nvSpPr>
          <p:cNvPr id="6" name="Content Placeholder 2"/>
          <p:cNvSpPr txBox="1">
            <a:spLocks/>
          </p:cNvSpPr>
          <p:nvPr/>
        </p:nvSpPr>
        <p:spPr>
          <a:xfrm>
            <a:off x="107663" y="6088259"/>
            <a:ext cx="8933906" cy="479841"/>
          </a:xfrm>
          <a:prstGeom prst="rect">
            <a:avLst/>
          </a:prstGeom>
          <a:solidFill>
            <a:srgbClr val="C00000">
              <a:alpha val="86000"/>
            </a:srgbClr>
          </a:solidFill>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l-GR" sz="1100" i="1" dirty="0">
                <a:solidFill>
                  <a:srgbClr val="FFFFFF"/>
                </a:solidFill>
              </a:rPr>
              <a:t>Η νέα γενιά </a:t>
            </a:r>
            <a:r>
              <a:rPr lang="en-US" sz="1100" i="1" dirty="0">
                <a:solidFill>
                  <a:srgbClr val="FFFFFF"/>
                </a:solidFill>
              </a:rPr>
              <a:t>HILUX </a:t>
            </a:r>
            <a:r>
              <a:rPr lang="el-GR" sz="1100" i="1" dirty="0">
                <a:solidFill>
                  <a:srgbClr val="FFFFFF"/>
                </a:solidFill>
              </a:rPr>
              <a:t>φέρει μια  σημαντική σειρά  χαρακτηριστικών στο βασικό εξοπλισμό των </a:t>
            </a:r>
            <a:r>
              <a:rPr lang="en-US" sz="1100" i="1" dirty="0">
                <a:solidFill>
                  <a:srgbClr val="FFFFFF"/>
                </a:solidFill>
              </a:rPr>
              <a:t>Extra Cabs </a:t>
            </a:r>
            <a:r>
              <a:rPr lang="el-GR" sz="1100" i="1" dirty="0">
                <a:solidFill>
                  <a:srgbClr val="FFFFFF"/>
                </a:solidFill>
              </a:rPr>
              <a:t>από τη βασική κιόλας έκδοση</a:t>
            </a:r>
            <a:endParaRPr lang="en-GB"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74927" y="615972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92639" y="1859991"/>
            <a:ext cx="2985559" cy="1687998"/>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Φώτα Ημέρας</a:t>
            </a:r>
          </a:p>
          <a:p>
            <a:pPr defTabSz="457513">
              <a:defRPr/>
            </a:pPr>
            <a:r>
              <a:rPr lang="el-GR" sz="1100" dirty="0">
                <a:solidFill>
                  <a:srgbClr val="000000"/>
                </a:solidFill>
              </a:rPr>
              <a:t>Εμπρός προβολείς αλογόνου</a:t>
            </a:r>
          </a:p>
          <a:p>
            <a:pPr defTabSz="457513">
              <a:defRPr/>
            </a:pPr>
            <a:r>
              <a:rPr lang="el-GR" sz="1100" dirty="0">
                <a:solidFill>
                  <a:srgbClr val="000000"/>
                </a:solidFill>
              </a:rPr>
              <a:t>Ζάντες </a:t>
            </a:r>
            <a:r>
              <a:rPr lang="en-GB" sz="1100" dirty="0">
                <a:solidFill>
                  <a:srgbClr val="000000"/>
                </a:solidFill>
              </a:rPr>
              <a:t>17”</a:t>
            </a:r>
            <a:r>
              <a:rPr lang="el-GR" sz="1100" dirty="0">
                <a:solidFill>
                  <a:srgbClr val="000000"/>
                </a:solidFill>
              </a:rPr>
              <a:t> ατσάλινες μαύρες</a:t>
            </a:r>
          </a:p>
          <a:p>
            <a:pPr defTabSz="457513">
              <a:defRPr/>
            </a:pPr>
            <a:r>
              <a:rPr lang="el-GR" sz="1100" dirty="0">
                <a:solidFill>
                  <a:srgbClr val="000000"/>
                </a:solidFill>
              </a:rPr>
              <a:t>Ελαστικά 265/65</a:t>
            </a:r>
          </a:p>
          <a:p>
            <a:pPr defTabSz="457513">
              <a:defRPr/>
            </a:pPr>
            <a:r>
              <a:rPr lang="el-GR" sz="1100" dirty="0">
                <a:solidFill>
                  <a:srgbClr val="000000"/>
                </a:solidFill>
              </a:rPr>
              <a:t>Εμπρός</a:t>
            </a:r>
            <a:r>
              <a:rPr lang="en-US" sz="1100" dirty="0">
                <a:solidFill>
                  <a:srgbClr val="000000"/>
                </a:solidFill>
              </a:rPr>
              <a:t> &amp; </a:t>
            </a:r>
            <a:r>
              <a:rPr lang="el-GR" sz="1100" dirty="0">
                <a:solidFill>
                  <a:srgbClr val="000000"/>
                </a:solidFill>
              </a:rPr>
              <a:t>πίσω προφυλακτήρας μαύρος</a:t>
            </a:r>
          </a:p>
          <a:p>
            <a:pPr defTabSz="457513">
              <a:defRPr/>
            </a:pPr>
            <a:r>
              <a:rPr lang="el-GR" sz="1100" dirty="0">
                <a:solidFill>
                  <a:srgbClr val="000000"/>
                </a:solidFill>
              </a:rPr>
              <a:t>Εμπρός γρίλια μαύρη</a:t>
            </a:r>
            <a:r>
              <a:rPr lang="en-GB" sz="1100" dirty="0">
                <a:solidFill>
                  <a:srgbClr val="000000"/>
                </a:solidFill>
              </a:rPr>
              <a:t> </a:t>
            </a:r>
          </a:p>
          <a:p>
            <a:pPr defTabSz="457513">
              <a:defRPr/>
            </a:pPr>
            <a:r>
              <a:rPr lang="el-GR" sz="1100" dirty="0">
                <a:solidFill>
                  <a:srgbClr val="000000"/>
                </a:solidFill>
              </a:rPr>
              <a:t>Καθρέπτες μαύροι</a:t>
            </a:r>
            <a:endParaRPr lang="el-GR" sz="1100" dirty="0">
              <a:solidFill>
                <a:srgbClr val="FF0000"/>
              </a:solidFill>
            </a:endParaRPr>
          </a:p>
          <a:p>
            <a:pPr defTabSz="457513">
              <a:defRPr/>
            </a:pPr>
            <a:r>
              <a:rPr lang="el-GR" sz="1100" dirty="0">
                <a:solidFill>
                  <a:srgbClr val="26211B"/>
                </a:solidFill>
              </a:rPr>
              <a:t>Πλατύς προφυλακτήρας</a:t>
            </a:r>
            <a:endParaRPr lang="en-US" sz="1100" dirty="0">
              <a:solidFill>
                <a:srgbClr val="26211B"/>
              </a:solidFill>
            </a:endParaRPr>
          </a:p>
          <a:p>
            <a:pPr defTabSz="457513">
              <a:defRPr/>
            </a:pPr>
            <a:r>
              <a:rPr lang="el-GR" sz="1100" dirty="0">
                <a:solidFill>
                  <a:srgbClr val="000000"/>
                </a:solidFill>
              </a:rPr>
              <a:t>Προεκτάσεις φτερών φαρδιές</a:t>
            </a:r>
          </a:p>
          <a:p>
            <a:pPr defTabSz="457513">
              <a:defRPr/>
            </a:pPr>
            <a:r>
              <a:rPr lang="el-GR" sz="1100" dirty="0">
                <a:solidFill>
                  <a:srgbClr val="000000"/>
                </a:solidFill>
              </a:rPr>
              <a:t>Χερούλι καρότσας εξωτερικό</a:t>
            </a:r>
          </a:p>
          <a:p>
            <a:pPr defTabSz="457513">
              <a:defRPr/>
            </a:pPr>
            <a:r>
              <a:rPr lang="el-GR" sz="1100" dirty="0">
                <a:solidFill>
                  <a:srgbClr val="000000"/>
                </a:solidFill>
              </a:rPr>
              <a:t>Προστατευτικό πλαίσιο πίσω </a:t>
            </a:r>
          </a:p>
          <a:p>
            <a:pPr marL="0" indent="0" defTabSz="457513">
              <a:buNone/>
              <a:defRPr/>
            </a:pPr>
            <a:r>
              <a:rPr lang="el-GR" sz="1100" dirty="0">
                <a:solidFill>
                  <a:srgbClr val="000000"/>
                </a:solidFill>
              </a:rPr>
              <a:t>          παρμπρίζ</a:t>
            </a:r>
            <a:endParaRPr lang="en-GB" sz="1100" dirty="0">
              <a:solidFill>
                <a:srgbClr val="000000"/>
              </a:solidFill>
            </a:endParaRPr>
          </a:p>
        </p:txBody>
      </p:sp>
      <p:sp>
        <p:nvSpPr>
          <p:cNvPr id="9" name="Rectangle 8"/>
          <p:cNvSpPr/>
          <p:nvPr/>
        </p:nvSpPr>
        <p:spPr>
          <a:xfrm>
            <a:off x="1261502" y="1297465"/>
            <a:ext cx="2199798"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700130" y="1297465"/>
            <a:ext cx="2553570"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483411" y="1297465"/>
            <a:ext cx="2448923"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6" name="Content Placeholder 2"/>
          <p:cNvSpPr txBox="1">
            <a:spLocks/>
          </p:cNvSpPr>
          <p:nvPr/>
        </p:nvSpPr>
        <p:spPr>
          <a:xfrm>
            <a:off x="3559664" y="1860157"/>
            <a:ext cx="2936301" cy="534438"/>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n-GB" sz="1100" dirty="0">
                <a:solidFill>
                  <a:srgbClr val="000000"/>
                </a:solidFill>
              </a:rPr>
              <a:t>Radio/CD</a:t>
            </a:r>
            <a:r>
              <a:rPr lang="en-US" sz="1100" dirty="0">
                <a:solidFill>
                  <a:srgbClr val="000000"/>
                </a:solidFill>
              </a:rPr>
              <a:t>/ BT/RDS/USB/AUX</a:t>
            </a:r>
            <a:endParaRPr lang="el-GR" sz="1100" dirty="0">
              <a:solidFill>
                <a:srgbClr val="000000"/>
              </a:solidFill>
            </a:endParaRPr>
          </a:p>
          <a:p>
            <a:pPr defTabSz="457513">
              <a:defRPr/>
            </a:pPr>
            <a:r>
              <a:rPr lang="el-GR" sz="1100" dirty="0">
                <a:solidFill>
                  <a:srgbClr val="000000"/>
                </a:solidFill>
              </a:rPr>
              <a:t>Ηχοσύστημα με 4 ηχεία</a:t>
            </a:r>
            <a:endParaRPr lang="en-US" sz="1100" dirty="0">
              <a:solidFill>
                <a:srgbClr val="000000"/>
              </a:solidFill>
            </a:endParaRPr>
          </a:p>
          <a:p>
            <a:pPr defTabSz="457513">
              <a:defRPr/>
            </a:pPr>
            <a:r>
              <a:rPr lang="el-GR" sz="1100" dirty="0">
                <a:solidFill>
                  <a:srgbClr val="000000"/>
                </a:solidFill>
              </a:rPr>
              <a:t>Εμπρός καθίσματα ξεχωριστά </a:t>
            </a:r>
            <a:r>
              <a:rPr lang="en-US" sz="1100" dirty="0">
                <a:solidFill>
                  <a:srgbClr val="000000"/>
                </a:solidFill>
              </a:rPr>
              <a:t>50/50</a:t>
            </a:r>
            <a:endParaRPr lang="el-GR" sz="1100" dirty="0">
              <a:solidFill>
                <a:srgbClr val="000000"/>
              </a:solidFill>
            </a:endParaRPr>
          </a:p>
          <a:p>
            <a:pPr defTabSz="457513">
              <a:defRPr/>
            </a:pPr>
            <a:r>
              <a:rPr lang="el-GR" sz="1100" dirty="0">
                <a:solidFill>
                  <a:srgbClr val="000000"/>
                </a:solidFill>
              </a:rPr>
              <a:t>Υφασμάτινη επένδυση καθισμάτων</a:t>
            </a:r>
            <a:endParaRPr lang="en-US" sz="1100" dirty="0">
              <a:solidFill>
                <a:srgbClr val="000000"/>
              </a:solidFill>
            </a:endParaRPr>
          </a:p>
          <a:p>
            <a:pPr marL="0" indent="0" defTabSz="457513">
              <a:buNone/>
              <a:defRPr/>
            </a:pPr>
            <a:r>
              <a:rPr lang="en-US" sz="1100" dirty="0">
                <a:solidFill>
                  <a:srgbClr val="000000"/>
                </a:solidFill>
              </a:rPr>
              <a:t>         </a:t>
            </a:r>
            <a:r>
              <a:rPr lang="el-GR" sz="1100" dirty="0">
                <a:solidFill>
                  <a:srgbClr val="000000"/>
                </a:solidFill>
              </a:rPr>
              <a:t> </a:t>
            </a:r>
            <a:r>
              <a:rPr lang="en-US" sz="1100" dirty="0">
                <a:solidFill>
                  <a:srgbClr val="000000"/>
                </a:solidFill>
              </a:rPr>
              <a:t>(semi-low, </a:t>
            </a:r>
            <a:r>
              <a:rPr lang="el-GR" sz="1100" dirty="0">
                <a:solidFill>
                  <a:srgbClr val="000000"/>
                </a:solidFill>
              </a:rPr>
              <a:t>όχι </a:t>
            </a:r>
            <a:r>
              <a:rPr lang="en-US" sz="1100" dirty="0">
                <a:solidFill>
                  <a:srgbClr val="000000"/>
                </a:solidFill>
              </a:rPr>
              <a:t>PVC)</a:t>
            </a:r>
            <a:endParaRPr lang="en-GB" sz="1100" dirty="0">
              <a:solidFill>
                <a:srgbClr val="000000"/>
              </a:solidFill>
            </a:endParaRPr>
          </a:p>
          <a:p>
            <a:pPr defTabSz="457513">
              <a:defRPr/>
            </a:pPr>
            <a:r>
              <a:rPr lang="el-GR" sz="1100" dirty="0">
                <a:solidFill>
                  <a:srgbClr val="000000"/>
                </a:solidFill>
              </a:rPr>
              <a:t>Πίσω καθίσματα</a:t>
            </a:r>
            <a:endParaRPr lang="en-GB" sz="1100" dirty="0">
              <a:solidFill>
                <a:srgbClr val="000000"/>
              </a:solidFill>
            </a:endParaRPr>
          </a:p>
          <a:p>
            <a:pPr defTabSz="457513">
              <a:defRPr/>
            </a:pPr>
            <a:r>
              <a:rPr lang="en-GB" sz="1100" dirty="0">
                <a:solidFill>
                  <a:srgbClr val="000000"/>
                </a:solidFill>
              </a:rPr>
              <a:t>Air condition</a:t>
            </a:r>
          </a:p>
          <a:p>
            <a:pPr defTabSz="457513">
              <a:defRPr/>
            </a:pPr>
            <a:r>
              <a:rPr lang="el-GR" sz="1100" dirty="0">
                <a:solidFill>
                  <a:srgbClr val="000000"/>
                </a:solidFill>
              </a:rPr>
              <a:t>Οθόνη Πολλαπλών Λειτουργιών</a:t>
            </a:r>
            <a:endParaRPr lang="en-GB" sz="1100" dirty="0">
              <a:solidFill>
                <a:srgbClr val="000000"/>
              </a:solidFill>
            </a:endParaRPr>
          </a:p>
          <a:p>
            <a:pPr defTabSz="457513">
              <a:defRPr/>
            </a:pPr>
            <a:r>
              <a:rPr lang="el-GR" sz="1100" dirty="0">
                <a:solidFill>
                  <a:srgbClr val="000000"/>
                </a:solidFill>
              </a:rPr>
              <a:t>Χειριστήρια Ηχοσυστήματος </a:t>
            </a:r>
            <a:r>
              <a:rPr lang="en-US" sz="1100" dirty="0">
                <a:solidFill>
                  <a:srgbClr val="000000"/>
                </a:solidFill>
              </a:rPr>
              <a:t>(</a:t>
            </a:r>
            <a:r>
              <a:rPr lang="el-GR" sz="1100" dirty="0">
                <a:solidFill>
                  <a:srgbClr val="000000"/>
                </a:solidFill>
              </a:rPr>
              <a:t>τιμόνι</a:t>
            </a:r>
            <a:r>
              <a:rPr lang="en-US" sz="1100" dirty="0">
                <a:solidFill>
                  <a:srgbClr val="000000"/>
                </a:solidFill>
              </a:rPr>
              <a:t>)</a:t>
            </a:r>
            <a:endParaRPr lang="el-GR" sz="1100" dirty="0">
              <a:solidFill>
                <a:srgbClr val="000000"/>
              </a:solidFill>
            </a:endParaRPr>
          </a:p>
          <a:p>
            <a:pPr defTabSz="457513">
              <a:defRPr/>
            </a:pPr>
            <a:r>
              <a:rPr lang="el-GR" sz="1100" dirty="0">
                <a:solidFill>
                  <a:srgbClr val="000000"/>
                </a:solidFill>
              </a:rPr>
              <a:t>Πρίζα 12</a:t>
            </a:r>
            <a:r>
              <a:rPr lang="en-US" sz="1100" dirty="0">
                <a:solidFill>
                  <a:srgbClr val="000000"/>
                </a:solidFill>
              </a:rPr>
              <a:t>V</a:t>
            </a:r>
            <a:endParaRPr lang="el-GR" sz="1100" dirty="0">
              <a:solidFill>
                <a:srgbClr val="000000"/>
              </a:solidFill>
            </a:endParaRPr>
          </a:p>
          <a:p>
            <a:pPr defTabSz="457513">
              <a:defRPr/>
            </a:pPr>
            <a:r>
              <a:rPr lang="el-GR" sz="1100" dirty="0">
                <a:solidFill>
                  <a:srgbClr val="26211B"/>
                </a:solidFill>
              </a:rPr>
              <a:t>Φωτισμός καμπίνας</a:t>
            </a:r>
          </a:p>
          <a:p>
            <a:pPr defTabSz="457513">
              <a:defRPr/>
            </a:pPr>
            <a:r>
              <a:rPr lang="el-GR" sz="1100" dirty="0">
                <a:solidFill>
                  <a:srgbClr val="000000"/>
                </a:solidFill>
              </a:rPr>
              <a:t>Προσκέφαλα εμπρός (δύο)</a:t>
            </a:r>
          </a:p>
          <a:p>
            <a:pPr defTabSz="457513">
              <a:defRPr/>
            </a:pPr>
            <a:r>
              <a:rPr lang="el-GR" sz="1100" dirty="0">
                <a:solidFill>
                  <a:srgbClr val="26211B"/>
                </a:solidFill>
              </a:rPr>
              <a:t>Προσκέφαλα πίσω 2, ρυθμιζόμενα </a:t>
            </a:r>
          </a:p>
          <a:p>
            <a:pPr defTabSz="457513">
              <a:defRPr/>
            </a:pPr>
            <a:r>
              <a:rPr lang="el-GR" sz="1100" dirty="0">
                <a:solidFill>
                  <a:srgbClr val="000000"/>
                </a:solidFill>
              </a:rPr>
              <a:t>Συρόμενα καθίσματα εμπρός</a:t>
            </a:r>
          </a:p>
          <a:p>
            <a:pPr defTabSz="457513">
              <a:defRPr/>
            </a:pPr>
            <a:r>
              <a:rPr lang="el-GR" sz="1100" dirty="0">
                <a:solidFill>
                  <a:srgbClr val="000000"/>
                </a:solidFill>
              </a:rPr>
              <a:t>Ρύθμιση πλάτης καθισμάτων εμπρός</a:t>
            </a:r>
            <a:endParaRPr lang="el-GR" sz="1100" dirty="0">
              <a:solidFill>
                <a:srgbClr val="26211B"/>
              </a:solidFill>
            </a:endParaRPr>
          </a:p>
          <a:p>
            <a:pPr defTabSz="457513">
              <a:defRPr/>
            </a:pPr>
            <a:r>
              <a:rPr lang="el-GR" sz="1100" dirty="0">
                <a:solidFill>
                  <a:srgbClr val="26211B"/>
                </a:solidFill>
              </a:rPr>
              <a:t>Θήκες στις πλάτες των καθισμάτων</a:t>
            </a:r>
          </a:p>
          <a:p>
            <a:pPr defTabSz="457513">
              <a:defRPr/>
            </a:pPr>
            <a:r>
              <a:rPr lang="el-GR" sz="1100" dirty="0">
                <a:solidFill>
                  <a:srgbClr val="000000"/>
                </a:solidFill>
              </a:rPr>
              <a:t>Ντουλαπάκι συνοδηγού με κλειδαριά</a:t>
            </a:r>
          </a:p>
        </p:txBody>
      </p:sp>
      <p:sp>
        <p:nvSpPr>
          <p:cNvPr id="18" name="Rectangle 17"/>
          <p:cNvSpPr/>
          <p:nvPr/>
        </p:nvSpPr>
        <p:spPr>
          <a:xfrm>
            <a:off x="144491" y="1974691"/>
            <a:ext cx="981271" cy="3277013"/>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rPr>
              <a:t>4</a:t>
            </a:r>
            <a:r>
              <a:rPr lang="en-US" sz="1400" b="1" dirty="0">
                <a:solidFill>
                  <a:srgbClr val="FFFFFF"/>
                </a:solidFill>
              </a:rPr>
              <a:t>x2</a:t>
            </a:r>
            <a:endParaRPr lang="el-GR" sz="1400" b="1" dirty="0">
              <a:solidFill>
                <a:srgbClr val="FFFFFF"/>
              </a:solidFill>
            </a:endParaRPr>
          </a:p>
          <a:p>
            <a:pPr algn="ctr" defTabSz="911654"/>
            <a:r>
              <a:rPr lang="en-US" sz="1400" b="1" dirty="0">
                <a:solidFill>
                  <a:srgbClr val="FFFFFF"/>
                </a:solidFill>
              </a:rPr>
              <a:t>Extra Cab</a:t>
            </a:r>
          </a:p>
          <a:p>
            <a:pPr algn="ctr" defTabSz="911654"/>
            <a:endParaRPr lang="en-US" sz="1400" b="1" dirty="0">
              <a:solidFill>
                <a:srgbClr val="FFFFFF"/>
              </a:solidFill>
            </a:endParaRPr>
          </a:p>
          <a:p>
            <a:pPr algn="ctr" defTabSz="911654"/>
            <a:r>
              <a:rPr lang="en-US" sz="1400" b="1" dirty="0">
                <a:solidFill>
                  <a:srgbClr val="FFFFFF"/>
                </a:solidFill>
              </a:rPr>
              <a:t>Standard A/C</a:t>
            </a:r>
            <a:endParaRPr lang="en-GB" sz="1400" b="1" dirty="0">
              <a:solidFill>
                <a:srgbClr val="FFFFFF"/>
              </a:solidFill>
            </a:endParaRPr>
          </a:p>
        </p:txBody>
      </p:sp>
      <p:sp>
        <p:nvSpPr>
          <p:cNvPr id="11" name="Content Placeholder 2"/>
          <p:cNvSpPr txBox="1">
            <a:spLocks/>
          </p:cNvSpPr>
          <p:nvPr/>
        </p:nvSpPr>
        <p:spPr>
          <a:xfrm>
            <a:off x="6300192" y="1844824"/>
            <a:ext cx="2812695" cy="1703189"/>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buFontTx/>
              <a:buChar char="-"/>
              <a:defRPr/>
            </a:pPr>
            <a:r>
              <a:rPr lang="el-GR" sz="1100" dirty="0" smtClean="0">
                <a:solidFill>
                  <a:srgbClr val="000000"/>
                </a:solidFill>
              </a:rPr>
              <a:t>Ανάρτηση </a:t>
            </a:r>
            <a:r>
              <a:rPr lang="el-GR" sz="1100" dirty="0">
                <a:solidFill>
                  <a:srgbClr val="000000"/>
                </a:solidFill>
              </a:rPr>
              <a:t>Υψηλής </a:t>
            </a:r>
            <a:r>
              <a:rPr lang="el-GR" sz="1100" dirty="0" smtClean="0">
                <a:solidFill>
                  <a:srgbClr val="000000"/>
                </a:solidFill>
              </a:rPr>
              <a:t>Αντοχής</a:t>
            </a:r>
          </a:p>
          <a:p>
            <a:pPr marL="0" indent="0" defTabSz="457513">
              <a:buNone/>
              <a:defRPr/>
            </a:pPr>
            <a:r>
              <a:rPr lang="en-US" sz="1100" dirty="0" smtClean="0">
                <a:solidFill>
                  <a:srgbClr val="000000"/>
                </a:solidFill>
              </a:rPr>
              <a:t>          </a:t>
            </a:r>
            <a:r>
              <a:rPr lang="el-GR" sz="1100" dirty="0" smtClean="0">
                <a:solidFill>
                  <a:srgbClr val="000000"/>
                </a:solidFill>
              </a:rPr>
              <a:t>    </a:t>
            </a:r>
            <a:r>
              <a:rPr lang="en-US" sz="1100" dirty="0" smtClean="0">
                <a:solidFill>
                  <a:srgbClr val="000000"/>
                </a:solidFill>
              </a:rPr>
              <a:t>(</a:t>
            </a:r>
            <a:r>
              <a:rPr lang="en-US" sz="1100" dirty="0">
                <a:solidFill>
                  <a:srgbClr val="000000"/>
                </a:solidFill>
              </a:rPr>
              <a:t>Heavy Duty Suspension HDS)</a:t>
            </a:r>
            <a:endParaRPr lang="en-GB" sz="1100" dirty="0">
              <a:solidFill>
                <a:srgbClr val="000000"/>
              </a:solidFill>
            </a:endParaRPr>
          </a:p>
          <a:p>
            <a:pPr defTabSz="457513">
              <a:defRPr/>
            </a:pPr>
            <a:r>
              <a:rPr lang="en-GB" sz="1100" dirty="0">
                <a:solidFill>
                  <a:srgbClr val="000000"/>
                </a:solidFill>
              </a:rPr>
              <a:t>7 </a:t>
            </a:r>
            <a:r>
              <a:rPr lang="el-GR" sz="1100" dirty="0">
                <a:solidFill>
                  <a:srgbClr val="000000"/>
                </a:solidFill>
              </a:rPr>
              <a:t>Αερόσακοι</a:t>
            </a:r>
            <a:r>
              <a:rPr lang="en-US" sz="1100" dirty="0">
                <a:solidFill>
                  <a:srgbClr val="000000"/>
                </a:solidFill>
              </a:rPr>
              <a:t> (</a:t>
            </a:r>
            <a:r>
              <a:rPr lang="el-GR" sz="1100" dirty="0">
                <a:solidFill>
                  <a:srgbClr val="000000"/>
                </a:solidFill>
              </a:rPr>
              <a:t>οδηγού, συνοδηγού, πλευρικοί εμπρός, τύπου κουρτίνας εμπρός και πίσω, γονάτου οδηγού)</a:t>
            </a:r>
            <a:endParaRPr lang="en-GB" sz="1100" dirty="0">
              <a:solidFill>
                <a:srgbClr val="000000"/>
              </a:solidFill>
            </a:endParaRPr>
          </a:p>
          <a:p>
            <a:pPr defTabSz="457513">
              <a:defRPr/>
            </a:pPr>
            <a:r>
              <a:rPr lang="el-GR" sz="1100" dirty="0">
                <a:solidFill>
                  <a:srgbClr val="000000"/>
                </a:solidFill>
              </a:rPr>
              <a:t>Σύστημα Ελέγχου Ευστάθειας </a:t>
            </a:r>
            <a:r>
              <a:rPr lang="en-US" sz="1100" dirty="0">
                <a:solidFill>
                  <a:srgbClr val="000000"/>
                </a:solidFill>
              </a:rPr>
              <a:t>VSC</a:t>
            </a:r>
            <a:endParaRPr lang="en-GB" sz="1100" dirty="0">
              <a:solidFill>
                <a:srgbClr val="000000"/>
              </a:solidFill>
            </a:endParaRPr>
          </a:p>
          <a:p>
            <a:pPr defTabSz="457513">
              <a:defRPr/>
            </a:pPr>
            <a:r>
              <a:rPr lang="el-GR" sz="1100" dirty="0">
                <a:solidFill>
                  <a:srgbClr val="000000"/>
                </a:solidFill>
              </a:rPr>
              <a:t>Σύστημα υποβοήθησης Εκκίνησης </a:t>
            </a:r>
            <a:r>
              <a:rPr lang="en-US" sz="1100" dirty="0">
                <a:solidFill>
                  <a:srgbClr val="000000"/>
                </a:solidFill>
              </a:rPr>
              <a:t>    </a:t>
            </a:r>
            <a:r>
              <a:rPr lang="el-GR" sz="1100" dirty="0">
                <a:solidFill>
                  <a:srgbClr val="000000"/>
                </a:solidFill>
              </a:rPr>
              <a:t>σε Ανηφόρα</a:t>
            </a:r>
            <a:r>
              <a:rPr lang="en-US" sz="1100" dirty="0">
                <a:solidFill>
                  <a:srgbClr val="000000"/>
                </a:solidFill>
              </a:rPr>
              <a:t> HAC</a:t>
            </a:r>
            <a:endParaRPr lang="en-GB" sz="1100" dirty="0">
              <a:solidFill>
                <a:srgbClr val="000000"/>
              </a:solidFill>
            </a:endParaRPr>
          </a:p>
          <a:p>
            <a:pPr defTabSz="457513">
              <a:defRPr/>
            </a:pPr>
            <a:r>
              <a:rPr lang="el-GR" sz="1100" dirty="0">
                <a:solidFill>
                  <a:srgbClr val="000000"/>
                </a:solidFill>
              </a:rPr>
              <a:t>Σύστημα Ελέγχου Ευστάθειας    κατά τη Ρυμούλκηση TSC</a:t>
            </a:r>
            <a:endParaRPr lang="en-US" sz="1100" dirty="0">
              <a:solidFill>
                <a:srgbClr val="000000"/>
              </a:solidFill>
            </a:endParaRPr>
          </a:p>
          <a:p>
            <a:pPr defTabSz="457513">
              <a:defRPr/>
            </a:pPr>
            <a:r>
              <a:rPr lang="el-GR" sz="1100" dirty="0">
                <a:solidFill>
                  <a:srgbClr val="000000"/>
                </a:solidFill>
              </a:rPr>
              <a:t>Επιλογέας λειτουργίας </a:t>
            </a:r>
            <a:r>
              <a:rPr lang="en-US" sz="1100" dirty="0">
                <a:solidFill>
                  <a:srgbClr val="000000"/>
                </a:solidFill>
              </a:rPr>
              <a:t>ECO/POWER</a:t>
            </a:r>
            <a:endParaRPr lang="el-GR" sz="1100" dirty="0">
              <a:solidFill>
                <a:srgbClr val="000000"/>
              </a:solidFill>
            </a:endParaRPr>
          </a:p>
          <a:p>
            <a:pPr defTabSz="457513">
              <a:defRPr/>
            </a:pPr>
            <a:r>
              <a:rPr lang="el-GR" sz="1100" dirty="0" err="1">
                <a:solidFill>
                  <a:srgbClr val="000000"/>
                </a:solidFill>
              </a:rPr>
              <a:t>Αποθαμβωτής</a:t>
            </a:r>
            <a:r>
              <a:rPr lang="el-GR" sz="1100" dirty="0">
                <a:solidFill>
                  <a:srgbClr val="000000"/>
                </a:solidFill>
              </a:rPr>
              <a:t> στο πίσω τζάμι</a:t>
            </a:r>
          </a:p>
          <a:p>
            <a:pPr defTabSz="457513">
              <a:defRPr/>
            </a:pPr>
            <a:r>
              <a:rPr lang="el-GR" sz="1100" dirty="0">
                <a:solidFill>
                  <a:srgbClr val="000000"/>
                </a:solidFill>
              </a:rPr>
              <a:t>Πίσω ζώνες ασφαλείας (δύο)                   </a:t>
            </a:r>
            <a:r>
              <a:rPr lang="en-US" sz="1100" dirty="0">
                <a:solidFill>
                  <a:srgbClr val="000000"/>
                </a:solidFill>
              </a:rPr>
              <a:t>3 </a:t>
            </a:r>
            <a:r>
              <a:rPr lang="el-GR" sz="1100" dirty="0">
                <a:solidFill>
                  <a:srgbClr val="000000"/>
                </a:solidFill>
              </a:rPr>
              <a:t>σημείων</a:t>
            </a:r>
            <a:r>
              <a:rPr lang="en-US" sz="1100" dirty="0">
                <a:solidFill>
                  <a:srgbClr val="000000"/>
                </a:solidFill>
              </a:rPr>
              <a:t> ELR</a:t>
            </a:r>
          </a:p>
          <a:p>
            <a:pPr defTabSz="457513">
              <a:defRPr/>
            </a:pPr>
            <a:r>
              <a:rPr lang="el-GR" sz="1100" dirty="0">
                <a:solidFill>
                  <a:srgbClr val="000000"/>
                </a:solidFill>
              </a:rPr>
              <a:t>Φωτιστικά σώματα με δέσμη φωτός ρυθμιζόμενη καθ’ύψος</a:t>
            </a:r>
          </a:p>
          <a:p>
            <a:pPr defTabSz="457513">
              <a:defRPr/>
            </a:pPr>
            <a:r>
              <a:rPr lang="en-US" sz="1100" dirty="0">
                <a:solidFill>
                  <a:srgbClr val="000000"/>
                </a:solidFill>
              </a:rPr>
              <a:t>Immobilizer</a:t>
            </a:r>
            <a:endParaRPr lang="el-GR" sz="1100" dirty="0">
              <a:solidFill>
                <a:srgbClr val="000000"/>
              </a:solidFill>
            </a:endParaRPr>
          </a:p>
          <a:p>
            <a:pPr marL="0" indent="0" defTabSz="457513">
              <a:buNone/>
              <a:defRPr/>
            </a:pPr>
            <a:endParaRPr lang="en-GB" sz="1100" dirty="0">
              <a:solidFill>
                <a:srgbClr val="000000"/>
              </a:solidFill>
            </a:endParaRPr>
          </a:p>
          <a:p>
            <a:pPr marL="0" indent="0" defTabSz="457513">
              <a:buNone/>
              <a:defRPr/>
            </a:pPr>
            <a:endParaRPr lang="en-GB" sz="1100" dirty="0">
              <a:solidFill>
                <a:srgbClr val="000000"/>
              </a:solidFill>
            </a:endParaRPr>
          </a:p>
        </p:txBody>
      </p:sp>
    </p:spTree>
    <p:extLst>
      <p:ext uri="{BB962C8B-B14F-4D97-AF65-F5344CB8AC3E}">
        <p14:creationId xmlns:p14="http://schemas.microsoft.com/office/powerpoint/2010/main" val="33108651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24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Extra Cab </a:t>
            </a:r>
            <a:r>
              <a:rPr lang="el-GR" sz="2500" b="1" dirty="0">
                <a:solidFill>
                  <a:srgbClr val="FFFFFF"/>
                </a:solidFill>
              </a:rPr>
              <a:t>4</a:t>
            </a:r>
            <a:r>
              <a:rPr lang="en-US" sz="2500" b="1" dirty="0">
                <a:solidFill>
                  <a:srgbClr val="FFFFFF"/>
                </a:solidFill>
              </a:rPr>
              <a:t>x4  -  Comfort</a:t>
            </a:r>
            <a:endParaRPr lang="en-GB" sz="2500" b="1" dirty="0">
              <a:solidFill>
                <a:srgbClr val="FFFFFF"/>
              </a:solidFill>
            </a:endParaRPr>
          </a:p>
        </p:txBody>
      </p:sp>
      <p:sp>
        <p:nvSpPr>
          <p:cNvPr id="6" name="Content Placeholder 2"/>
          <p:cNvSpPr txBox="1">
            <a:spLocks/>
          </p:cNvSpPr>
          <p:nvPr/>
        </p:nvSpPr>
        <p:spPr>
          <a:xfrm>
            <a:off x="268397" y="5918070"/>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Comfort,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 βασικής έκδοσης </a:t>
            </a:r>
            <a:r>
              <a:rPr lang="en-US" sz="1100" i="1" dirty="0">
                <a:solidFill>
                  <a:srgbClr val="FFFFFF"/>
                </a:solidFill>
              </a:rPr>
              <a:t>                                Standard A/C. Ta </a:t>
            </a:r>
            <a:r>
              <a:rPr lang="el-GR" sz="1100" i="1" dirty="0">
                <a:solidFill>
                  <a:srgbClr val="FFFFFF"/>
                </a:solidFill>
              </a:rPr>
              <a:t>συστήματα τεχνολογίας συνδυάζονται με  τη δυνατότητα τετρακίνησης στην παρούσα έκδοση </a:t>
            </a:r>
            <a:r>
              <a:rPr lang="en-US" sz="1100" i="1" dirty="0">
                <a:solidFill>
                  <a:srgbClr val="FFFFFF"/>
                </a:solidFill>
              </a:rPr>
              <a:t>4WD .</a:t>
            </a:r>
            <a:endParaRPr lang="en-GB" sz="1100" i="1" dirty="0">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57747" y="6036808"/>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35233" y="1476321"/>
            <a:ext cx="210034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586397" y="1476321"/>
            <a:ext cx="2605783"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412369" y="1476321"/>
            <a:ext cx="2338207"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3" name="Content Placeholder 2"/>
          <p:cNvSpPr txBox="1">
            <a:spLocks/>
          </p:cNvSpPr>
          <p:nvPr/>
        </p:nvSpPr>
        <p:spPr>
          <a:xfrm>
            <a:off x="6328114" y="2295704"/>
            <a:ext cx="2821025"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Ενεργού Ελέγχου Πρόσφυσης A-TRC</a:t>
            </a:r>
          </a:p>
          <a:p>
            <a:pPr defTabSz="457513">
              <a:defRPr/>
            </a:pPr>
            <a:r>
              <a:rPr lang="el-GR" sz="1100" dirty="0">
                <a:solidFill>
                  <a:srgbClr val="000000"/>
                </a:solidFill>
              </a:rPr>
              <a:t>Επιλογέας λειτουργίας 2</a:t>
            </a:r>
            <a:r>
              <a:rPr lang="en-US" sz="1100" dirty="0">
                <a:solidFill>
                  <a:srgbClr val="000000"/>
                </a:solidFill>
              </a:rPr>
              <a:t>WD &lt;-&gt; 4WD</a:t>
            </a:r>
            <a:endParaRPr lang="el-GR" sz="1100" dirty="0">
              <a:solidFill>
                <a:srgbClr val="000000"/>
              </a:solidFill>
            </a:endParaRPr>
          </a:p>
          <a:p>
            <a:pPr defTabSz="457513">
              <a:defRPr/>
            </a:pPr>
            <a:r>
              <a:rPr lang="el-GR" sz="1100" dirty="0">
                <a:solidFill>
                  <a:srgbClr val="000000"/>
                </a:solidFill>
              </a:rPr>
              <a:t>Πίσω διαφορικό</a:t>
            </a:r>
          </a:p>
          <a:p>
            <a:pPr defTabSz="457513">
              <a:defRPr/>
            </a:pPr>
            <a:r>
              <a:rPr lang="el-GR" sz="1100" dirty="0">
                <a:solidFill>
                  <a:srgbClr val="000000"/>
                </a:solidFill>
              </a:rPr>
              <a:t>Κλείδωμα πίσω διαφορικού</a:t>
            </a:r>
          </a:p>
          <a:p>
            <a:pPr defTabSz="457513">
              <a:defRPr/>
            </a:pPr>
            <a:r>
              <a:rPr lang="el-GR" sz="1100" dirty="0">
                <a:solidFill>
                  <a:srgbClr val="000000"/>
                </a:solidFill>
              </a:rPr>
              <a:t>Κλειδαριά στην πόρτα της καρότσας</a:t>
            </a:r>
          </a:p>
          <a:p>
            <a:pPr defTabSz="457513">
              <a:defRPr/>
            </a:pPr>
            <a:endParaRPr lang="en-GB" sz="1100" dirty="0">
              <a:solidFill>
                <a:srgbClr val="000000"/>
              </a:solidFill>
            </a:endParaRPr>
          </a:p>
        </p:txBody>
      </p:sp>
      <p:sp>
        <p:nvSpPr>
          <p:cNvPr id="14" name="Content Placeholder 2"/>
          <p:cNvSpPr txBox="1">
            <a:spLocks/>
          </p:cNvSpPr>
          <p:nvPr/>
        </p:nvSpPr>
        <p:spPr>
          <a:xfrm>
            <a:off x="3574630" y="2301895"/>
            <a:ext cx="2617551" cy="1449799"/>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Ηλεκτρικά παράθυρα </a:t>
            </a:r>
          </a:p>
          <a:p>
            <a:pPr defTabSz="457513">
              <a:defRPr/>
            </a:pPr>
            <a:r>
              <a:rPr lang="el-GR" sz="1100" dirty="0">
                <a:solidFill>
                  <a:srgbClr val="000000"/>
                </a:solidFill>
              </a:rPr>
              <a:t>Κεντρικό κλείδωμα θυρών</a:t>
            </a:r>
          </a:p>
          <a:p>
            <a:pPr defTabSz="457513">
              <a:defRPr/>
            </a:pPr>
            <a:r>
              <a:rPr lang="el-GR" sz="1100" dirty="0">
                <a:solidFill>
                  <a:srgbClr val="000000"/>
                </a:solidFill>
              </a:rPr>
              <a:t>Υφασμάτινα πλαίσια θυρών </a:t>
            </a:r>
          </a:p>
          <a:p>
            <a:pPr defTabSz="457513">
              <a:defRPr/>
            </a:pPr>
            <a:r>
              <a:rPr lang="el-GR" sz="1100" dirty="0">
                <a:solidFill>
                  <a:srgbClr val="000000"/>
                </a:solidFill>
              </a:rPr>
              <a:t>Ντουλαπάκι συνοδηγού με λειτουργία ψύξης</a:t>
            </a:r>
            <a:endParaRPr lang="en-GB" sz="1100" dirty="0">
              <a:solidFill>
                <a:srgbClr val="000000"/>
              </a:solidFill>
            </a:endParaRPr>
          </a:p>
        </p:txBody>
      </p:sp>
      <p:sp>
        <p:nvSpPr>
          <p:cNvPr id="19" name="Content Placeholder 2"/>
          <p:cNvSpPr txBox="1">
            <a:spLocks/>
          </p:cNvSpPr>
          <p:nvPr/>
        </p:nvSpPr>
        <p:spPr>
          <a:xfrm>
            <a:off x="1089092" y="2294917"/>
            <a:ext cx="2352869"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Θερμαινόμενοι, ηλεκτρικοί, μαύροι καθρέπτες με          ενσωματωμένα φλας</a:t>
            </a:r>
          </a:p>
        </p:txBody>
      </p:sp>
      <p:sp>
        <p:nvSpPr>
          <p:cNvPr id="21" name="Rectangle 20"/>
          <p:cNvSpPr/>
          <p:nvPr/>
        </p:nvSpPr>
        <p:spPr>
          <a:xfrm>
            <a:off x="150998" y="2296595"/>
            <a:ext cx="981271" cy="1841235"/>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Extra Cab </a:t>
            </a: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Comfort</a:t>
            </a:r>
            <a:endParaRPr lang="en-GB" sz="1400" b="1" dirty="0">
              <a:solidFill>
                <a:srgbClr val="FFFFFF"/>
              </a:solidFill>
              <a:latin typeface="Toyota Display"/>
            </a:endParaRPr>
          </a:p>
        </p:txBody>
      </p:sp>
    </p:spTree>
    <p:extLst>
      <p:ext uri="{BB962C8B-B14F-4D97-AF65-F5344CB8AC3E}">
        <p14:creationId xmlns:p14="http://schemas.microsoft.com/office/powerpoint/2010/main" val="9073923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58201"/>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500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Extra Cab </a:t>
            </a:r>
            <a:r>
              <a:rPr lang="el-GR" sz="2500" b="1" dirty="0">
                <a:solidFill>
                  <a:srgbClr val="FFFFFF"/>
                </a:solidFill>
              </a:rPr>
              <a:t>4</a:t>
            </a:r>
            <a:r>
              <a:rPr lang="en-US" sz="2500" b="1" dirty="0">
                <a:solidFill>
                  <a:srgbClr val="FFFFFF"/>
                </a:solidFill>
              </a:rPr>
              <a:t>x4  -  Special Duty</a:t>
            </a:r>
            <a:endParaRPr lang="en-GB" sz="2500" b="1" dirty="0">
              <a:solidFill>
                <a:srgbClr val="FFFFFF"/>
              </a:solidFill>
            </a:endParaRPr>
          </a:p>
        </p:txBody>
      </p:sp>
      <p:sp>
        <p:nvSpPr>
          <p:cNvPr id="6" name="Content Placeholder 2"/>
          <p:cNvSpPr txBox="1">
            <a:spLocks/>
          </p:cNvSpPr>
          <p:nvPr/>
        </p:nvSpPr>
        <p:spPr>
          <a:xfrm>
            <a:off x="268397" y="6022074"/>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Special Edition HDS,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 έκδοσης </a:t>
            </a:r>
            <a:r>
              <a:rPr lang="en-US" sz="1100" i="1" dirty="0">
                <a:solidFill>
                  <a:srgbClr val="FFFFFF"/>
                </a:solidFill>
              </a:rPr>
              <a:t>Comfort.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29382" y="6140812"/>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254694" y="1251883"/>
            <a:ext cx="210034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696404" y="1251883"/>
            <a:ext cx="2438122"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588224" y="1251883"/>
            <a:ext cx="2338207"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4" name="Content Placeholder 2"/>
          <p:cNvSpPr txBox="1">
            <a:spLocks/>
          </p:cNvSpPr>
          <p:nvPr/>
        </p:nvSpPr>
        <p:spPr>
          <a:xfrm>
            <a:off x="3589391" y="1963998"/>
            <a:ext cx="3231163" cy="1449799"/>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buFontTx/>
              <a:buChar char="-"/>
              <a:defRPr/>
            </a:pPr>
            <a:r>
              <a:rPr lang="el-GR" sz="1100" dirty="0" smtClean="0">
                <a:solidFill>
                  <a:srgbClr val="000000"/>
                </a:solidFill>
              </a:rPr>
              <a:t>Οθόνη </a:t>
            </a:r>
            <a:r>
              <a:rPr lang="en-US" sz="1100" dirty="0">
                <a:solidFill>
                  <a:srgbClr val="000000"/>
                </a:solidFill>
              </a:rPr>
              <a:t>TFT 4.2’’ </a:t>
            </a:r>
            <a:r>
              <a:rPr lang="el-GR" sz="1100" dirty="0">
                <a:solidFill>
                  <a:srgbClr val="000000"/>
                </a:solidFill>
              </a:rPr>
              <a:t>στον πίνακα οργάνων</a:t>
            </a:r>
          </a:p>
          <a:p>
            <a:pPr defTabSz="457513">
              <a:buFontTx/>
              <a:buChar char="-"/>
              <a:defRPr/>
            </a:pPr>
            <a:r>
              <a:rPr lang="el-GR" sz="1100" dirty="0">
                <a:solidFill>
                  <a:srgbClr val="000000"/>
                </a:solidFill>
              </a:rPr>
              <a:t>Σύστημα Πολυμέσων </a:t>
            </a:r>
            <a:r>
              <a:rPr lang="en-US" sz="1100" dirty="0">
                <a:solidFill>
                  <a:srgbClr val="000000"/>
                </a:solidFill>
              </a:rPr>
              <a:t>Toyota Touch </a:t>
            </a:r>
            <a:r>
              <a:rPr lang="el-GR" sz="1100" dirty="0">
                <a:solidFill>
                  <a:srgbClr val="000000"/>
                </a:solidFill>
              </a:rPr>
              <a:t>με έγχρωμη οθόνη αφής 7’’</a:t>
            </a:r>
          </a:p>
          <a:p>
            <a:pPr defTabSz="457513">
              <a:defRPr/>
            </a:pPr>
            <a:r>
              <a:rPr lang="el-GR" sz="1100" dirty="0">
                <a:solidFill>
                  <a:srgbClr val="000000"/>
                </a:solidFill>
              </a:rPr>
              <a:t>Κάμερα οπισθοπορίας</a:t>
            </a:r>
          </a:p>
          <a:p>
            <a:pPr defTabSz="457513">
              <a:defRPr/>
            </a:pPr>
            <a:r>
              <a:rPr lang="el-GR" sz="1100" dirty="0">
                <a:solidFill>
                  <a:srgbClr val="000000"/>
                </a:solidFill>
              </a:rPr>
              <a:t>6 ηχεία</a:t>
            </a:r>
            <a:endParaRPr lang="en-US" sz="1100" dirty="0">
              <a:solidFill>
                <a:srgbClr val="000000"/>
              </a:solidFill>
            </a:endParaRPr>
          </a:p>
          <a:p>
            <a:pPr defTabSz="457513">
              <a:defRPr/>
            </a:pPr>
            <a:r>
              <a:rPr lang="el-GR" sz="1100" dirty="0">
                <a:solidFill>
                  <a:srgbClr val="000000"/>
                </a:solidFill>
              </a:rPr>
              <a:t>Υφασμάτινη επένδυση καθισμάτων</a:t>
            </a:r>
            <a:endParaRPr lang="en-US" sz="1100" dirty="0">
              <a:solidFill>
                <a:srgbClr val="000000"/>
              </a:solidFill>
            </a:endParaRPr>
          </a:p>
          <a:p>
            <a:pPr marL="0" indent="0" defTabSz="457513">
              <a:buNone/>
              <a:defRPr/>
            </a:pPr>
            <a:r>
              <a:rPr lang="en-US" sz="1100" dirty="0">
                <a:solidFill>
                  <a:srgbClr val="000000"/>
                </a:solidFill>
              </a:rPr>
              <a:t>         </a:t>
            </a:r>
            <a:r>
              <a:rPr lang="el-GR" sz="1100" dirty="0">
                <a:solidFill>
                  <a:srgbClr val="000000"/>
                </a:solidFill>
              </a:rPr>
              <a:t> </a:t>
            </a:r>
            <a:r>
              <a:rPr lang="en-US" sz="1100" dirty="0">
                <a:solidFill>
                  <a:srgbClr val="000000"/>
                </a:solidFill>
              </a:rPr>
              <a:t>(full-high)</a:t>
            </a:r>
            <a:endParaRPr lang="el-GR" sz="1100" dirty="0">
              <a:solidFill>
                <a:srgbClr val="000000"/>
              </a:solidFill>
            </a:endParaRPr>
          </a:p>
          <a:p>
            <a:pPr defTabSz="457513">
              <a:defRPr/>
            </a:pPr>
            <a:r>
              <a:rPr lang="el-GR" sz="1100" dirty="0">
                <a:solidFill>
                  <a:srgbClr val="000000"/>
                </a:solidFill>
              </a:rPr>
              <a:t>Δερμάτινο τιμόνι και επιλογέας ταχυτήτων</a:t>
            </a:r>
          </a:p>
          <a:p>
            <a:pPr defTabSz="457513">
              <a:defRPr/>
            </a:pPr>
            <a:r>
              <a:rPr lang="el-GR" sz="1100" dirty="0">
                <a:solidFill>
                  <a:srgbClr val="000000"/>
                </a:solidFill>
              </a:rPr>
              <a:t>Χειρόφρενο με έμβολο χρωμίου</a:t>
            </a:r>
          </a:p>
          <a:p>
            <a:pPr defTabSz="457513">
              <a:defRPr/>
            </a:pPr>
            <a:r>
              <a:rPr lang="el-GR" sz="1100" dirty="0">
                <a:solidFill>
                  <a:srgbClr val="000000"/>
                </a:solidFill>
              </a:rPr>
              <a:t>Διακοσμητικό σε ασημί χρώμα στην  κεντρική κονσόλα</a:t>
            </a:r>
          </a:p>
          <a:p>
            <a:pPr defTabSz="457513">
              <a:defRPr/>
            </a:pPr>
            <a:r>
              <a:rPr lang="el-GR" sz="1100" dirty="0" err="1">
                <a:solidFill>
                  <a:srgbClr val="000000"/>
                </a:solidFill>
              </a:rPr>
              <a:t>Χρωμιωμένες</a:t>
            </a:r>
            <a:r>
              <a:rPr lang="el-GR" sz="1100" dirty="0">
                <a:solidFill>
                  <a:srgbClr val="000000"/>
                </a:solidFill>
              </a:rPr>
              <a:t> λαβές θυρών</a:t>
            </a:r>
          </a:p>
          <a:p>
            <a:pPr defTabSz="457513">
              <a:defRPr/>
            </a:pPr>
            <a:r>
              <a:rPr lang="el-GR" sz="1100" dirty="0">
                <a:solidFill>
                  <a:srgbClr val="000000"/>
                </a:solidFill>
              </a:rPr>
              <a:t>Κάθισμα οδηγού ρυθμιζόμενο καθ’ύψος</a:t>
            </a:r>
          </a:p>
          <a:p>
            <a:pPr defTabSz="457513">
              <a:defRPr/>
            </a:pPr>
            <a:r>
              <a:rPr lang="el-GR" sz="1100" dirty="0">
                <a:solidFill>
                  <a:srgbClr val="000000"/>
                </a:solidFill>
              </a:rPr>
              <a:t>Ντουλαπάκι συνοδηγού με ελεγχόμενο άνοιγμα</a:t>
            </a:r>
          </a:p>
          <a:p>
            <a:pPr defTabSz="457513">
              <a:defRPr/>
            </a:pPr>
            <a:r>
              <a:rPr lang="el-GR" sz="1100" dirty="0">
                <a:solidFill>
                  <a:srgbClr val="000000"/>
                </a:solidFill>
              </a:rPr>
              <a:t>Πρίζες 12</a:t>
            </a:r>
            <a:r>
              <a:rPr lang="en-US" sz="1100" dirty="0">
                <a:solidFill>
                  <a:srgbClr val="000000"/>
                </a:solidFill>
              </a:rPr>
              <a:t>V (</a:t>
            </a:r>
            <a:r>
              <a:rPr lang="el-GR" sz="1100" dirty="0">
                <a:solidFill>
                  <a:srgbClr val="000000"/>
                </a:solidFill>
              </a:rPr>
              <a:t>δύο)</a:t>
            </a:r>
          </a:p>
          <a:p>
            <a:pPr defTabSz="457513">
              <a:defRPr/>
            </a:pPr>
            <a:r>
              <a:rPr lang="el-GR" sz="1100" dirty="0">
                <a:solidFill>
                  <a:srgbClr val="000000"/>
                </a:solidFill>
              </a:rPr>
              <a:t>Σκιάδιο συνοδηγού με καθρέπτη και φωτισμό</a:t>
            </a:r>
          </a:p>
          <a:p>
            <a:pPr defTabSz="457513">
              <a:defRPr/>
            </a:pPr>
            <a:endParaRPr lang="en-GB" sz="1100" dirty="0">
              <a:solidFill>
                <a:srgbClr val="000000"/>
              </a:solidFill>
            </a:endParaRPr>
          </a:p>
        </p:txBody>
      </p:sp>
      <p:sp>
        <p:nvSpPr>
          <p:cNvPr id="19" name="Content Placeholder 2"/>
          <p:cNvSpPr txBox="1">
            <a:spLocks/>
          </p:cNvSpPr>
          <p:nvPr/>
        </p:nvSpPr>
        <p:spPr>
          <a:xfrm>
            <a:off x="1208551" y="1957020"/>
            <a:ext cx="2487852"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Ζάντες αλουμινίου 17¨</a:t>
            </a:r>
          </a:p>
          <a:p>
            <a:pPr defTabSz="457513">
              <a:defRPr/>
            </a:pPr>
            <a:r>
              <a:rPr lang="el-GR" sz="1100" dirty="0">
                <a:solidFill>
                  <a:srgbClr val="000000"/>
                </a:solidFill>
              </a:rPr>
              <a:t>Φώτα ομίχλης</a:t>
            </a:r>
            <a:endParaRPr lang="en-US" sz="1100" dirty="0">
              <a:solidFill>
                <a:srgbClr val="000000"/>
              </a:solidFill>
            </a:endParaRPr>
          </a:p>
          <a:p>
            <a:pPr defTabSz="457513">
              <a:defRPr/>
            </a:pPr>
            <a:r>
              <a:rPr lang="el-GR" sz="1100" dirty="0">
                <a:solidFill>
                  <a:srgbClr val="000000"/>
                </a:solidFill>
              </a:rPr>
              <a:t>Χρωμιωμένη εμπρός μάσκα</a:t>
            </a:r>
          </a:p>
          <a:p>
            <a:pPr defTabSz="457513">
              <a:defRPr/>
            </a:pPr>
            <a:r>
              <a:rPr lang="el-GR" sz="1100" dirty="0">
                <a:solidFill>
                  <a:srgbClr val="000000"/>
                </a:solidFill>
              </a:rPr>
              <a:t>Εμπρός προφυλακτήρας στο χρώμα του αμαξώματος</a:t>
            </a:r>
          </a:p>
          <a:p>
            <a:pPr defTabSz="457513">
              <a:defRPr/>
            </a:pPr>
            <a:r>
              <a:rPr lang="el-GR" sz="1100" dirty="0">
                <a:solidFill>
                  <a:srgbClr val="000000"/>
                </a:solidFill>
              </a:rPr>
              <a:t>Χρωμιωμένος πίσω προφυλακτήρας</a:t>
            </a:r>
          </a:p>
          <a:p>
            <a:pPr defTabSz="457513">
              <a:defRPr/>
            </a:pPr>
            <a:r>
              <a:rPr lang="el-GR" sz="1100" dirty="0">
                <a:solidFill>
                  <a:srgbClr val="000000"/>
                </a:solidFill>
              </a:rPr>
              <a:t>Σύστημα καθαρισμού εμπρός φώτων</a:t>
            </a:r>
          </a:p>
          <a:p>
            <a:pPr defTabSz="457513">
              <a:defRPr/>
            </a:pPr>
            <a:r>
              <a:rPr lang="el-GR" sz="1100" dirty="0">
                <a:solidFill>
                  <a:srgbClr val="000000"/>
                </a:solidFill>
              </a:rPr>
              <a:t>Αναδιπλούμενοι,  θερμαινόμενοι, χρωμιωμένοι καθρέπτες με ενσωματωμένα φλας</a:t>
            </a:r>
            <a:endParaRPr lang="en-US" sz="1100" dirty="0">
              <a:solidFill>
                <a:srgbClr val="000000"/>
              </a:solidFill>
            </a:endParaRPr>
          </a:p>
          <a:p>
            <a:pPr defTabSz="457513">
              <a:defRPr/>
            </a:pPr>
            <a:r>
              <a:rPr lang="el-GR" sz="1100" dirty="0">
                <a:solidFill>
                  <a:srgbClr val="000000"/>
                </a:solidFill>
              </a:rPr>
              <a:t>Χρωμιωμένα εξωτερικά χερούλια θυρών</a:t>
            </a:r>
            <a:endParaRPr lang="en-US" sz="1100" dirty="0">
              <a:solidFill>
                <a:srgbClr val="000000"/>
              </a:solidFill>
            </a:endParaRPr>
          </a:p>
          <a:p>
            <a:pPr defTabSz="457513">
              <a:defRPr/>
            </a:pPr>
            <a:r>
              <a:rPr lang="el-GR" sz="1100" dirty="0">
                <a:solidFill>
                  <a:srgbClr val="000000"/>
                </a:solidFill>
              </a:rPr>
              <a:t>Χρωμιωμένο χερούλι καρότσας</a:t>
            </a:r>
          </a:p>
          <a:p>
            <a:pPr defTabSz="457513">
              <a:defRPr/>
            </a:pPr>
            <a:r>
              <a:rPr lang="el-GR" sz="1100" dirty="0">
                <a:solidFill>
                  <a:srgbClr val="000000"/>
                </a:solidFill>
              </a:rPr>
              <a:t>Φιμέ πίσω τζάμι</a:t>
            </a:r>
          </a:p>
          <a:p>
            <a:pPr defTabSz="457513">
              <a:defRPr/>
            </a:pPr>
            <a:r>
              <a:rPr lang="el-GR" sz="1100" dirty="0">
                <a:solidFill>
                  <a:srgbClr val="000000"/>
                </a:solidFill>
              </a:rPr>
              <a:t>Πλαϊνά σκαλοπάτια</a:t>
            </a:r>
          </a:p>
          <a:p>
            <a:pPr marL="0" indent="0" defTabSz="457513">
              <a:buNone/>
              <a:defRPr/>
            </a:pPr>
            <a:endParaRPr lang="el-GR" sz="1100" dirty="0">
              <a:solidFill>
                <a:srgbClr val="000000"/>
              </a:solidFill>
            </a:endParaRPr>
          </a:p>
          <a:p>
            <a:pPr defTabSz="457513">
              <a:defRPr/>
            </a:pPr>
            <a:endParaRPr lang="el-GR" sz="1100" dirty="0">
              <a:solidFill>
                <a:srgbClr val="FF0000"/>
              </a:solidFill>
            </a:endParaRPr>
          </a:p>
        </p:txBody>
      </p:sp>
      <p:sp>
        <p:nvSpPr>
          <p:cNvPr id="21" name="Rectangle 20"/>
          <p:cNvSpPr/>
          <p:nvPr/>
        </p:nvSpPr>
        <p:spPr>
          <a:xfrm>
            <a:off x="150998" y="2112976"/>
            <a:ext cx="981271" cy="343270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Extra Cab </a:t>
            </a: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Special Duty</a:t>
            </a:r>
            <a:endParaRPr lang="en-GB" sz="1400" b="1" dirty="0">
              <a:solidFill>
                <a:srgbClr val="FFFFFF"/>
              </a:solidFill>
              <a:latin typeface="Toyota Display"/>
            </a:endParaRPr>
          </a:p>
        </p:txBody>
      </p:sp>
      <p:sp>
        <p:nvSpPr>
          <p:cNvPr id="15" name="Content Placeholder 2"/>
          <p:cNvSpPr txBox="1">
            <a:spLocks/>
          </p:cNvSpPr>
          <p:nvPr/>
        </p:nvSpPr>
        <p:spPr>
          <a:xfrm>
            <a:off x="6481552" y="1979617"/>
            <a:ext cx="2626952" cy="1123684"/>
          </a:xfrm>
          <a:prstGeom prst="rect">
            <a:avLst/>
          </a:prstGeom>
          <a:no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n-US" sz="1100" dirty="0">
                <a:solidFill>
                  <a:srgbClr val="000000"/>
                </a:solidFill>
              </a:rPr>
              <a:t>Cruise Control</a:t>
            </a:r>
            <a:endParaRPr lang="el-GR" sz="1100" dirty="0">
              <a:solidFill>
                <a:srgbClr val="000000"/>
              </a:solidFill>
            </a:endParaRPr>
          </a:p>
          <a:p>
            <a:pPr defTabSz="457513">
              <a:defRPr/>
            </a:pPr>
            <a:r>
              <a:rPr lang="el-GR" sz="1100" dirty="0">
                <a:solidFill>
                  <a:srgbClr val="000000"/>
                </a:solidFill>
              </a:rPr>
              <a:t>Ανάρτηση υψηλής αντοχής και ανθεκτικότητας:</a:t>
            </a:r>
          </a:p>
          <a:p>
            <a:pPr marL="0" indent="0" defTabSz="457513">
              <a:buNone/>
              <a:defRPr/>
            </a:pPr>
            <a:r>
              <a:rPr lang="el-GR" sz="1100" dirty="0">
                <a:solidFill>
                  <a:srgbClr val="000000"/>
                </a:solidFill>
              </a:rPr>
              <a:t>          </a:t>
            </a:r>
            <a:r>
              <a:rPr lang="en-US" sz="1100" dirty="0">
                <a:solidFill>
                  <a:srgbClr val="000000"/>
                </a:solidFill>
              </a:rPr>
              <a:t>Heavy Duty Suspension</a:t>
            </a:r>
            <a:endParaRPr lang="el-GR" sz="1100" dirty="0">
              <a:solidFill>
                <a:srgbClr val="000000"/>
              </a:solidFill>
            </a:endParaRPr>
          </a:p>
        </p:txBody>
      </p:sp>
    </p:spTree>
    <p:extLst>
      <p:ext uri="{BB962C8B-B14F-4D97-AF65-F5344CB8AC3E}">
        <p14:creationId xmlns:p14="http://schemas.microsoft.com/office/powerpoint/2010/main" val="19025442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16136" y="3357"/>
            <a:ext cx="2531531" cy="221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4242" tIns="32119" rIns="64242" bIns="32119" spcCol="0" rtlCol="0" anchor="ctr"/>
          <a:lstStyle/>
          <a:p>
            <a:pPr algn="ctr" defTabSz="911654"/>
            <a:endParaRPr lang="el-GR">
              <a:solidFill>
                <a:srgbClr val="FFFFFF"/>
              </a:solidFill>
            </a:endParaRPr>
          </a:p>
        </p:txBody>
      </p:sp>
      <p:sp>
        <p:nvSpPr>
          <p:cNvPr id="28" name="Rectangle 27"/>
          <p:cNvSpPr/>
          <p:nvPr/>
        </p:nvSpPr>
        <p:spPr>
          <a:xfrm>
            <a:off x="-12568" y="-13883"/>
            <a:ext cx="9144000" cy="932483"/>
          </a:xfrm>
          <a:prstGeom prst="rect">
            <a:avLst/>
          </a:prstGeom>
          <a:gradFill>
            <a:gsLst>
              <a:gs pos="0">
                <a:schemeClr val="tx1">
                  <a:alpha val="0"/>
                </a:schemeClr>
              </a:gs>
              <a:gs pos="0">
                <a:schemeClr val="accent2">
                  <a:lumMod val="75000"/>
                </a:schemeClr>
              </a:gs>
            </a:gsLst>
            <a:lin ang="10800000" scaled="1"/>
          </a:gradFill>
          <a:ln>
            <a:noFill/>
          </a:ln>
          <a:effectLst/>
        </p:spPr>
        <p:txBody>
          <a:bodyPr vert="horz" wrap="square" lIns="391888" tIns="0" rIns="0" bIns="0" numCol="1" rtlCol="0" anchor="ctr" anchorCtr="0" compatLnSpc="1">
            <a:prstTxWarp prst="textNoShape">
              <a:avLst/>
            </a:prstTxWarp>
            <a:noAutofit/>
          </a:bodyPr>
          <a:lstStyle/>
          <a:p>
            <a:pPr defTabSz="765692" fontAlgn="base">
              <a:spcBef>
                <a:spcPts val="840"/>
              </a:spcBef>
              <a:spcAft>
                <a:spcPts val="420"/>
              </a:spcAft>
            </a:pPr>
            <a:r>
              <a:rPr lang="el-GR" sz="2500" b="1" dirty="0">
                <a:solidFill>
                  <a:srgbClr val="FFFFFF"/>
                </a:solidFill>
              </a:rPr>
              <a:t>Εξοπλισμός έκδοσης </a:t>
            </a:r>
            <a:r>
              <a:rPr lang="en-US" sz="2500" b="1" dirty="0">
                <a:solidFill>
                  <a:srgbClr val="FFFFFF"/>
                </a:solidFill>
              </a:rPr>
              <a:t>Extra Cab </a:t>
            </a:r>
            <a:r>
              <a:rPr lang="el-GR" sz="2500" b="1" dirty="0">
                <a:solidFill>
                  <a:srgbClr val="FFFFFF"/>
                </a:solidFill>
              </a:rPr>
              <a:t>4</a:t>
            </a:r>
            <a:r>
              <a:rPr lang="en-US" sz="2500" b="1" dirty="0">
                <a:solidFill>
                  <a:srgbClr val="FFFFFF"/>
                </a:solidFill>
              </a:rPr>
              <a:t>x4  -  Special TSS</a:t>
            </a:r>
            <a:endParaRPr lang="en-GB" sz="2500" b="1" dirty="0">
              <a:solidFill>
                <a:srgbClr val="FFFFFF"/>
              </a:solidFill>
            </a:endParaRPr>
          </a:p>
        </p:txBody>
      </p:sp>
      <p:sp>
        <p:nvSpPr>
          <p:cNvPr id="6" name="Content Placeholder 2"/>
          <p:cNvSpPr txBox="1">
            <a:spLocks/>
          </p:cNvSpPr>
          <p:nvPr/>
        </p:nvSpPr>
        <p:spPr>
          <a:xfrm>
            <a:off x="268397" y="5918070"/>
            <a:ext cx="8651100" cy="581103"/>
          </a:xfrm>
          <a:prstGeom prst="rect">
            <a:avLst/>
          </a:prstGeom>
          <a:solidFill>
            <a:srgbClr val="C00000">
              <a:alpha val="86000"/>
            </a:srgbClr>
          </a:solidFill>
          <a:effectLst/>
        </p:spPr>
        <p:txBody>
          <a:bodyPr vert="horz" wrap="square" lIns="151463" tIns="151463" rIns="151463" bIns="151463" rtlCol="0" anchor="ctr">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marL="0" indent="0">
              <a:buNone/>
            </a:pPr>
            <a:r>
              <a:rPr lang="en-US" sz="1100" i="1" dirty="0">
                <a:solidFill>
                  <a:srgbClr val="FFFFFF"/>
                </a:solidFill>
              </a:rPr>
              <a:t>Ta</a:t>
            </a:r>
            <a:r>
              <a:rPr lang="el-GR" sz="1100" i="1" dirty="0">
                <a:solidFill>
                  <a:srgbClr val="FFFFFF"/>
                </a:solidFill>
              </a:rPr>
              <a:t> παραπάνω χαρακτηριστικά προστίθενται στο βασικό εξοπλισμό της έκδοσης </a:t>
            </a:r>
            <a:r>
              <a:rPr lang="en-US" sz="1100" i="1" dirty="0">
                <a:solidFill>
                  <a:srgbClr val="FFFFFF"/>
                </a:solidFill>
              </a:rPr>
              <a:t>Special Edition TSS, </a:t>
            </a:r>
            <a:r>
              <a:rPr lang="el-GR" sz="1100" i="1" dirty="0">
                <a:solidFill>
                  <a:srgbClr val="FFFFFF"/>
                </a:solidFill>
              </a:rPr>
              <a:t>επιπλέον </a:t>
            </a:r>
            <a:r>
              <a:rPr lang="en-US" sz="1100" i="1" dirty="0">
                <a:solidFill>
                  <a:srgbClr val="FFFFFF"/>
                </a:solidFill>
              </a:rPr>
              <a:t> </a:t>
            </a:r>
            <a:r>
              <a:rPr lang="el-GR" sz="1100" i="1" dirty="0">
                <a:solidFill>
                  <a:srgbClr val="FFFFFF"/>
                </a:solidFill>
              </a:rPr>
              <a:t>της</a:t>
            </a:r>
            <a:r>
              <a:rPr lang="en-US" sz="1100" i="1" dirty="0">
                <a:solidFill>
                  <a:srgbClr val="FFFFFF"/>
                </a:solidFill>
              </a:rPr>
              <a:t> </a:t>
            </a:r>
            <a:r>
              <a:rPr lang="el-GR" sz="1100" i="1" dirty="0">
                <a:solidFill>
                  <a:srgbClr val="FFFFFF"/>
                </a:solidFill>
              </a:rPr>
              <a:t> έκδοσης </a:t>
            </a:r>
            <a:r>
              <a:rPr lang="en-US" sz="1100" i="1" dirty="0">
                <a:solidFill>
                  <a:srgbClr val="FFFFFF"/>
                </a:solidFill>
              </a:rPr>
              <a:t>                        Special Duty.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48292" y="6036808"/>
            <a:ext cx="357746" cy="35774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35233" y="1476321"/>
            <a:ext cx="2100344"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Εξωτερική όψη</a:t>
            </a:r>
            <a:endParaRPr lang="en-GB" sz="1400" b="1" dirty="0">
              <a:solidFill>
                <a:srgbClr val="FFFFFF"/>
              </a:solidFill>
              <a:latin typeface="Toyota Display"/>
            </a:endParaRPr>
          </a:p>
        </p:txBody>
      </p:sp>
      <p:sp>
        <p:nvSpPr>
          <p:cNvPr id="10" name="Rectangle 9"/>
          <p:cNvSpPr/>
          <p:nvPr/>
        </p:nvSpPr>
        <p:spPr>
          <a:xfrm>
            <a:off x="3586398" y="1476321"/>
            <a:ext cx="2438122"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Εσωτερικό καμπίνας</a:t>
            </a:r>
            <a:endParaRPr lang="en-GB" sz="1400" b="1" dirty="0">
              <a:solidFill>
                <a:srgbClr val="FFFFFF"/>
              </a:solidFill>
              <a:latin typeface="Toyota Display"/>
            </a:endParaRPr>
          </a:p>
        </p:txBody>
      </p:sp>
      <p:sp>
        <p:nvSpPr>
          <p:cNvPr id="12" name="Rectangle 11"/>
          <p:cNvSpPr/>
          <p:nvPr/>
        </p:nvSpPr>
        <p:spPr>
          <a:xfrm>
            <a:off x="6404415" y="1476321"/>
            <a:ext cx="2338207" cy="506250"/>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Τεχνολογία &amp; Ασφάλεια</a:t>
            </a:r>
            <a:endParaRPr lang="en-GB" sz="1400" b="1" dirty="0">
              <a:solidFill>
                <a:srgbClr val="FFFFFF"/>
              </a:solidFill>
              <a:latin typeface="Toyota Display"/>
            </a:endParaRPr>
          </a:p>
        </p:txBody>
      </p:sp>
      <p:sp>
        <p:nvSpPr>
          <p:cNvPr id="13" name="Content Placeholder 2"/>
          <p:cNvSpPr txBox="1">
            <a:spLocks/>
          </p:cNvSpPr>
          <p:nvPr/>
        </p:nvSpPr>
        <p:spPr>
          <a:xfrm>
            <a:off x="6257101" y="2191293"/>
            <a:ext cx="2821025" cy="1054094"/>
          </a:xfrm>
          <a:prstGeom prst="rect">
            <a:avLst/>
          </a:prstGeom>
          <a:solidFill>
            <a:schemeClr val="bg2">
              <a:lumMod val="20000"/>
              <a:lumOff val="80000"/>
            </a:schemeClr>
          </a:solidFill>
          <a:ln>
            <a:noFill/>
          </a:ln>
          <a:effectLst/>
        </p:spPr>
        <p:txBody>
          <a:bodyPr vert="horz" wrap="square" lIns="151463" tIns="151463" rIns="151463" bIns="151463" rtlCol="0" anchor="t">
            <a:noAutofit/>
          </a:bodyPr>
          <a:lstStyle>
            <a:lvl1pPr marL="35830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1pPr>
            <a:lvl2pPr marL="100067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2pPr>
            <a:lvl3pPr marL="1643045"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3pPr>
            <a:lvl4pPr marL="2285414"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4pPr>
            <a:lvl5pPr marL="2927783" indent="-358305" algn="l" defTabSz="1284739" rtl="0" eaLnBrk="1" latinLnBrk="0" hangingPunct="1">
              <a:spcBef>
                <a:spcPct val="20000"/>
              </a:spcBef>
              <a:buFontTx/>
              <a:buChar char="–"/>
              <a:defRPr sz="1504" kern="1200">
                <a:solidFill>
                  <a:schemeClr val="tx1"/>
                </a:solidFill>
                <a:latin typeface="Toyota Text" panose="020B0503040202020203" pitchFamily="34" charset="0"/>
                <a:ea typeface="+mn-ea"/>
                <a:cs typeface="+mn-cs"/>
              </a:defRPr>
            </a:lvl5pPr>
            <a:lvl6pPr marL="3533029"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6pPr>
            <a:lvl7pPr marL="417540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7pPr>
            <a:lvl8pPr marL="4817771"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8pPr>
            <a:lvl9pPr marL="5460138" indent="-321185" algn="l" defTabSz="1284739" rtl="0" eaLnBrk="1" latinLnBrk="0" hangingPunct="1">
              <a:spcBef>
                <a:spcPct val="20000"/>
              </a:spcBef>
              <a:buFont typeface="Arial" panose="020B0604020202020204" pitchFamily="34" charset="0"/>
              <a:buChar char="•"/>
              <a:defRPr sz="2758" kern="1200">
                <a:solidFill>
                  <a:schemeClr val="tx1"/>
                </a:solidFill>
                <a:latin typeface="+mn-lt"/>
                <a:ea typeface="+mn-ea"/>
                <a:cs typeface="+mn-cs"/>
              </a:defRPr>
            </a:lvl9pPr>
          </a:lstStyle>
          <a:p>
            <a:pPr defTabSz="457513">
              <a:defRPr/>
            </a:pPr>
            <a:r>
              <a:rPr lang="el-GR" sz="1100" dirty="0">
                <a:solidFill>
                  <a:srgbClr val="000000"/>
                </a:solidFill>
              </a:rPr>
              <a:t>Σύστημα Ελέγχου Καθόδου (</a:t>
            </a:r>
            <a:r>
              <a:rPr lang="en-US" sz="1100" dirty="0">
                <a:solidFill>
                  <a:srgbClr val="000000"/>
                </a:solidFill>
              </a:rPr>
              <a:t>DAC)</a:t>
            </a:r>
          </a:p>
          <a:p>
            <a:pPr defTabSz="457513">
              <a:defRPr/>
            </a:pPr>
            <a:r>
              <a:rPr lang="en-US" sz="1100" b="1" dirty="0">
                <a:solidFill>
                  <a:srgbClr val="000000"/>
                </a:solidFill>
              </a:rPr>
              <a:t>Toyota Safety Sense</a:t>
            </a:r>
            <a:endParaRPr lang="el-GR" sz="1100" b="1" dirty="0">
              <a:solidFill>
                <a:srgbClr val="000000"/>
              </a:solidFill>
            </a:endParaRPr>
          </a:p>
          <a:p>
            <a:pPr lvl="1" defTabSz="457513">
              <a:defRPr/>
            </a:pPr>
            <a:r>
              <a:rPr lang="el-GR" sz="1100" dirty="0">
                <a:solidFill>
                  <a:srgbClr val="000000"/>
                </a:solidFill>
              </a:rPr>
              <a:t>Σύστημα Αποφυγής Πρόσκρουσης</a:t>
            </a:r>
          </a:p>
          <a:p>
            <a:pPr lvl="1" defTabSz="457513">
              <a:defRPr/>
            </a:pPr>
            <a:r>
              <a:rPr lang="el-GR" sz="1100" dirty="0">
                <a:solidFill>
                  <a:srgbClr val="000000"/>
                </a:solidFill>
              </a:rPr>
              <a:t>Σύστημα Υποβοήθησης Διατήρησης Λωρίδας</a:t>
            </a:r>
          </a:p>
          <a:p>
            <a:pPr lvl="1" defTabSz="457513">
              <a:defRPr/>
            </a:pPr>
            <a:r>
              <a:rPr lang="el-GR" sz="1100" dirty="0">
                <a:solidFill>
                  <a:srgbClr val="000000"/>
                </a:solidFill>
              </a:rPr>
              <a:t>Σύστημα Αναγνώρισης Σημάτων Κυκλοφορίας</a:t>
            </a:r>
            <a:endParaRPr lang="en-US" sz="1100" dirty="0">
              <a:solidFill>
                <a:srgbClr val="000000"/>
              </a:solidFill>
            </a:endParaRPr>
          </a:p>
          <a:p>
            <a:pPr lvl="1" defTabSz="457513">
              <a:defRPr/>
            </a:pPr>
            <a:r>
              <a:rPr lang="el-GR" sz="1100" dirty="0">
                <a:solidFill>
                  <a:srgbClr val="000000"/>
                </a:solidFill>
              </a:rPr>
              <a:t>Σύστημα Αναγνώρισης Κόπωσης Οδηγού</a:t>
            </a:r>
          </a:p>
          <a:p>
            <a:pPr defTabSz="457513">
              <a:defRPr/>
            </a:pPr>
            <a:r>
              <a:rPr lang="el-GR" sz="1100" dirty="0">
                <a:solidFill>
                  <a:srgbClr val="FF0000"/>
                </a:solidFill>
              </a:rPr>
              <a:t>Χωρίς ανάρτηση υψηλής αντοχής </a:t>
            </a:r>
            <a:r>
              <a:rPr lang="en-US" sz="1100" dirty="0">
                <a:solidFill>
                  <a:srgbClr val="FF0000"/>
                </a:solidFill>
              </a:rPr>
              <a:t>Heavy Duty Suspension</a:t>
            </a:r>
            <a:endParaRPr lang="en-GB" sz="1100" dirty="0">
              <a:solidFill>
                <a:srgbClr val="FF0000"/>
              </a:solidFill>
            </a:endParaRPr>
          </a:p>
        </p:txBody>
      </p:sp>
      <p:sp>
        <p:nvSpPr>
          <p:cNvPr id="21" name="Rectangle 20"/>
          <p:cNvSpPr/>
          <p:nvPr/>
        </p:nvSpPr>
        <p:spPr>
          <a:xfrm>
            <a:off x="150998" y="2296595"/>
            <a:ext cx="981271" cy="1841235"/>
          </a:xfrm>
          <a:prstGeom prst="rect">
            <a:avLst/>
          </a:prstGeom>
          <a:solidFill>
            <a:schemeClr val="tx1">
              <a:lumMod val="65000"/>
              <a:lumOff val="35000"/>
              <a:alpha val="8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4120" tIns="32052" rIns="64120" bIns="32052" rtlCol="0" anchor="ctr"/>
          <a:lstStyle/>
          <a:p>
            <a:pPr algn="ctr" defTabSz="911654"/>
            <a:r>
              <a:rPr lang="el-GR" sz="1400" b="1" dirty="0">
                <a:solidFill>
                  <a:srgbClr val="FFFFFF"/>
                </a:solidFill>
                <a:latin typeface="Toyota Display"/>
              </a:rPr>
              <a:t>4</a:t>
            </a:r>
            <a:r>
              <a:rPr lang="en-US" sz="1400" b="1" dirty="0">
                <a:solidFill>
                  <a:srgbClr val="FFFFFF"/>
                </a:solidFill>
                <a:latin typeface="Toyota Display"/>
              </a:rPr>
              <a:t>x4</a:t>
            </a:r>
          </a:p>
          <a:p>
            <a:pPr algn="ctr" defTabSz="911654"/>
            <a:r>
              <a:rPr lang="en-US" sz="1400" b="1" dirty="0">
                <a:solidFill>
                  <a:srgbClr val="FFFFFF"/>
                </a:solidFill>
                <a:latin typeface="Toyota Display"/>
              </a:rPr>
              <a:t>Extra Cab </a:t>
            </a:r>
          </a:p>
          <a:p>
            <a:pPr algn="ctr" defTabSz="911654"/>
            <a:endParaRPr lang="en-US" sz="1400" b="1" dirty="0">
              <a:solidFill>
                <a:srgbClr val="FFFFFF"/>
              </a:solidFill>
              <a:latin typeface="Toyota Display"/>
            </a:endParaRPr>
          </a:p>
          <a:p>
            <a:pPr algn="ctr" defTabSz="911654"/>
            <a:r>
              <a:rPr lang="en-US" sz="1400" b="1" dirty="0">
                <a:solidFill>
                  <a:srgbClr val="FFFFFF"/>
                </a:solidFill>
                <a:latin typeface="Toyota Display"/>
              </a:rPr>
              <a:t>Special TSS</a:t>
            </a:r>
            <a:endParaRPr lang="en-GB" sz="1400" b="1" dirty="0">
              <a:solidFill>
                <a:srgbClr val="FFFFFF"/>
              </a:solidFill>
              <a:latin typeface="Toyota Display"/>
            </a:endParaRPr>
          </a:p>
        </p:txBody>
      </p:sp>
    </p:spTree>
    <p:extLst>
      <p:ext uri="{BB962C8B-B14F-4D97-AF65-F5344CB8AC3E}">
        <p14:creationId xmlns:p14="http://schemas.microsoft.com/office/powerpoint/2010/main" val="38534943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6_Bullet">
  <a:themeElements>
    <a:clrScheme name="Toyota">
      <a:dk1>
        <a:srgbClr val="000000"/>
      </a:dk1>
      <a:lt1>
        <a:srgbClr val="FFFFFF"/>
      </a:lt1>
      <a:dk2>
        <a:srgbClr val="4D4F53"/>
      </a:dk2>
      <a:lt2>
        <a:srgbClr val="CCCCCC"/>
      </a:lt2>
      <a:accent1>
        <a:srgbClr val="A7040B"/>
      </a:accent1>
      <a:accent2>
        <a:srgbClr val="D71921"/>
      </a:accent2>
      <a:accent3>
        <a:srgbClr val="002060"/>
      </a:accent3>
      <a:accent4>
        <a:srgbClr val="0065B0"/>
      </a:accent4>
      <a:accent5>
        <a:srgbClr val="3C9028"/>
      </a:accent5>
      <a:accent6>
        <a:srgbClr val="94C103"/>
      </a:accent6>
      <a:hlink>
        <a:srgbClr val="CC3F00"/>
      </a:hlink>
      <a:folHlink>
        <a:srgbClr val="F45F00"/>
      </a:folHlink>
    </a:clrScheme>
    <a:fontScheme name="Bullet">
      <a:majorFont>
        <a:latin typeface="Toyota Display"/>
        <a:ea typeface="ＭＳ Ｐゴシック"/>
        <a:cs typeface=""/>
      </a:majorFont>
      <a:minorFont>
        <a:latin typeface="Toyota Text"/>
        <a:ea typeface="ＭＳ Ｐゴシック"/>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1459</Words>
  <Application>Microsoft Office PowerPoint</Application>
  <PresentationFormat>On-screen Show (4:3)</PresentationFormat>
  <Paragraphs>323</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16_Bullet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Fotis Gerodimitros   Toyota Hellas Athens</dc:creator>
  <cp:lastModifiedBy>Fotis Gerodimitros   Toyota Hellas Athens</cp:lastModifiedBy>
  <cp:revision>6</cp:revision>
  <dcterms:created xsi:type="dcterms:W3CDTF">2016-06-09T06:30:02Z</dcterms:created>
  <dcterms:modified xsi:type="dcterms:W3CDTF">2016-06-09T08:26:59Z</dcterms:modified>
</cp:coreProperties>
</file>